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5"/>
  </p:notesMasterIdLst>
  <p:sldIdLst>
    <p:sldId id="256" r:id="rId2"/>
    <p:sldId id="265" r:id="rId3"/>
    <p:sldId id="272" r:id="rId4"/>
    <p:sldId id="270" r:id="rId5"/>
    <p:sldId id="274" r:id="rId6"/>
    <p:sldId id="275" r:id="rId7"/>
    <p:sldId id="276" r:id="rId8"/>
    <p:sldId id="277" r:id="rId9"/>
    <p:sldId id="273" r:id="rId10"/>
    <p:sldId id="263" r:id="rId11"/>
    <p:sldId id="262" r:id="rId12"/>
    <p:sldId id="278" r:id="rId13"/>
    <p:sldId id="267"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68345" autoAdjust="0"/>
  </p:normalViewPr>
  <p:slideViewPr>
    <p:cSldViewPr snapToGrid="0">
      <p:cViewPr varScale="1">
        <p:scale>
          <a:sx n="76" d="100"/>
          <a:sy n="76" d="100"/>
        </p:scale>
        <p:origin x="2214" y="90"/>
      </p:cViewPr>
      <p:guideLst/>
    </p:cSldViewPr>
  </p:slideViewPr>
  <p:outlineViewPr>
    <p:cViewPr>
      <p:scale>
        <a:sx n="33" d="100"/>
        <a:sy n="33" d="100"/>
      </p:scale>
      <p:origin x="0" y="-15144"/>
    </p:cViewPr>
  </p:outlineViewPr>
  <p:notesTextViewPr>
    <p:cViewPr>
      <p:scale>
        <a:sx n="3" d="2"/>
        <a:sy n="3" d="2"/>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8BC88C-05A4-4A6A-BFAC-15E9DB5E08D6}" type="datetimeFigureOut">
              <a:rPr lang="en-US" smtClean="0"/>
              <a:t>5/13/2025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CC15F1-1E53-4684-8FD4-B4EED7914D9E}" type="slidenum">
              <a:rPr lang="en-US" smtClean="0"/>
              <a:t>‹#›</a:t>
            </a:fld>
            <a:endParaRPr lang="en-US"/>
          </a:p>
        </p:txBody>
      </p:sp>
    </p:spTree>
    <p:extLst>
      <p:ext uri="{BB962C8B-B14F-4D97-AF65-F5344CB8AC3E}">
        <p14:creationId xmlns:p14="http://schemas.microsoft.com/office/powerpoint/2010/main" val="24323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ptos" panose="020B0004020202020204" pitchFamily="34" charset="0"/>
              </a:rPr>
              <a:t>Good afternoon </a:t>
            </a:r>
          </a:p>
          <a:p>
            <a:endParaRPr lang="en-US" sz="1400" dirty="0">
              <a:latin typeface="Aptos" panose="020B0004020202020204" pitchFamily="34" charset="0"/>
            </a:endParaRPr>
          </a:p>
          <a:p>
            <a:r>
              <a:rPr lang="en-US" sz="1400" dirty="0">
                <a:latin typeface="Aptos" panose="020B0004020202020204" pitchFamily="34" charset="0"/>
              </a:rPr>
              <a:t>Welcome and thanks for joining us for another CDBG Over Coffee, today’s topic is Force Account. </a:t>
            </a:r>
          </a:p>
        </p:txBody>
      </p:sp>
      <p:sp>
        <p:nvSpPr>
          <p:cNvPr id="4" name="Slide Number Placeholder 3"/>
          <p:cNvSpPr>
            <a:spLocks noGrp="1"/>
          </p:cNvSpPr>
          <p:nvPr>
            <p:ph type="sldNum" sz="quarter" idx="5"/>
          </p:nvPr>
        </p:nvSpPr>
        <p:spPr/>
        <p:txBody>
          <a:bodyPr/>
          <a:lstStyle/>
          <a:p>
            <a:fld id="{DCCC15F1-1E53-4684-8FD4-B4EED7914D9E}" type="slidenum">
              <a:rPr lang="en-US" smtClean="0"/>
              <a:t>1</a:t>
            </a:fld>
            <a:endParaRPr lang="en-US"/>
          </a:p>
        </p:txBody>
      </p:sp>
    </p:spTree>
    <p:extLst>
      <p:ext uri="{BB962C8B-B14F-4D97-AF65-F5344CB8AC3E}">
        <p14:creationId xmlns:p14="http://schemas.microsoft.com/office/powerpoint/2010/main" val="14920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ptos" panose="020B0004020202020204" pitchFamily="34" charset="0"/>
              </a:rPr>
              <a:t>Documentation is required for each Request for Payment when using for force account . These documents are: </a:t>
            </a:r>
          </a:p>
          <a:p>
            <a:r>
              <a:rPr lang="en-US" sz="1400" dirty="0">
                <a:latin typeface="Aptos" panose="020B0004020202020204" pitchFamily="34" charset="0"/>
              </a:rPr>
              <a:t>• A map of the project area that clearly identifies the areas where work has been completed, the areas where work is included in the current request for payment, and the areas where work will be performed in the future; and </a:t>
            </a:r>
          </a:p>
          <a:p>
            <a:r>
              <a:rPr lang="en-US" sz="1400" dirty="0">
                <a:latin typeface="Aptos" panose="020B0004020202020204" pitchFamily="34" charset="0"/>
              </a:rPr>
              <a:t>• Adequate back-up documentation (E.g., invoices, time sheets, etc.) to support the requested amount. </a:t>
            </a:r>
          </a:p>
        </p:txBody>
      </p:sp>
      <p:sp>
        <p:nvSpPr>
          <p:cNvPr id="4" name="Slide Number Placeholder 3"/>
          <p:cNvSpPr>
            <a:spLocks noGrp="1"/>
          </p:cNvSpPr>
          <p:nvPr>
            <p:ph type="sldNum" sz="quarter" idx="5"/>
          </p:nvPr>
        </p:nvSpPr>
        <p:spPr/>
        <p:txBody>
          <a:bodyPr/>
          <a:lstStyle/>
          <a:p>
            <a:fld id="{DCCC15F1-1E53-4684-8FD4-B4EED7914D9E}" type="slidenum">
              <a:rPr lang="en-US" smtClean="0"/>
              <a:t>10</a:t>
            </a:fld>
            <a:endParaRPr lang="en-US"/>
          </a:p>
        </p:txBody>
      </p:sp>
    </p:spTree>
    <p:extLst>
      <p:ext uri="{BB962C8B-B14F-4D97-AF65-F5344CB8AC3E}">
        <p14:creationId xmlns:p14="http://schemas.microsoft.com/office/powerpoint/2010/main" val="3415924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latin typeface="Aptos" panose="020B0004020202020204" pitchFamily="34" charset="0"/>
                <a:ea typeface="Aptos" panose="020B0004020202020204" pitchFamily="34" charset="0"/>
                <a:cs typeface="Times New Roman" panose="02020603050405020304" pitchFamily="18" charset="0"/>
              </a:rPr>
              <a:t>Once the FA work has been completed and all the information has been entered into the forms, click on Begin MSR Completion Report and select the Work Completed tab and complete the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latin typeface="Aptos" panose="020B0004020202020204" pitchFamily="34" charset="0"/>
                <a:ea typeface="Aptos" panose="020B0004020202020204" pitchFamily="34" charset="0"/>
                <a:cs typeface="Times New Roman" panose="02020603050405020304" pitchFamily="18" charset="0"/>
              </a:rPr>
              <a:t>Also, in the MSR, click the word Here to generate Form A807 the Certificate of Construction Completion. The certificate must provide a detailed description of the quantities installed and the scope of the work performed.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latin typeface="Aptos" panose="020B0004020202020204" pitchFamily="34" charset="0"/>
                <a:cs typeface="Times New Roman" panose="02020603050405020304" pitchFamily="18" charset="0"/>
              </a:rPr>
              <a:t>Form A1022 the Employee Certification Form is required for administration and/or construction to capture the necessary Section </a:t>
            </a:r>
            <a:r>
              <a:rPr lang="en-US" sz="1400" kern="100">
                <a:latin typeface="Aptos" panose="020B0004020202020204" pitchFamily="34" charset="0"/>
                <a:cs typeface="Times New Roman" panose="02020603050405020304" pitchFamily="18" charset="0"/>
              </a:rPr>
              <a:t>3 data.</a:t>
            </a:r>
            <a:endParaRPr lang="en-US" dirty="0"/>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11</a:t>
            </a:fld>
            <a:endParaRPr lang="en-US"/>
          </a:p>
        </p:txBody>
      </p:sp>
    </p:spTree>
    <p:extLst>
      <p:ext uri="{BB962C8B-B14F-4D97-AF65-F5344CB8AC3E}">
        <p14:creationId xmlns:p14="http://schemas.microsoft.com/office/powerpoint/2010/main" val="317033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panose="020B0004020202020204" pitchFamily="34" charset="0"/>
              </a:rPr>
              <a:t>For more information on MSRs and how to become a certified administrator, please visit our Texas CDBG website and click on topics you are interest in. </a:t>
            </a:r>
          </a:p>
        </p:txBody>
      </p:sp>
      <p:sp>
        <p:nvSpPr>
          <p:cNvPr id="4" name="Slide Number Placeholder 3"/>
          <p:cNvSpPr>
            <a:spLocks noGrp="1"/>
          </p:cNvSpPr>
          <p:nvPr>
            <p:ph type="sldNum" sz="quarter" idx="5"/>
          </p:nvPr>
        </p:nvSpPr>
        <p:spPr/>
        <p:txBody>
          <a:bodyPr/>
          <a:lstStyle/>
          <a:p>
            <a:fld id="{DCCC15F1-1E53-4684-8FD4-B4EED7914D9E}" type="slidenum">
              <a:rPr lang="en-US" smtClean="0"/>
              <a:t>12</a:t>
            </a:fld>
            <a:endParaRPr lang="en-US"/>
          </a:p>
        </p:txBody>
      </p:sp>
    </p:spTree>
    <p:extLst>
      <p:ext uri="{BB962C8B-B14F-4D97-AF65-F5344CB8AC3E}">
        <p14:creationId xmlns:p14="http://schemas.microsoft.com/office/powerpoint/2010/main" val="216432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concludes our presentation, thank you for attending and now the microphones will open for questions. </a:t>
            </a:r>
          </a:p>
        </p:txBody>
      </p:sp>
      <p:sp>
        <p:nvSpPr>
          <p:cNvPr id="4" name="Slide Number Placeholder 3"/>
          <p:cNvSpPr>
            <a:spLocks noGrp="1"/>
          </p:cNvSpPr>
          <p:nvPr>
            <p:ph type="sldNum" sz="quarter" idx="5"/>
          </p:nvPr>
        </p:nvSpPr>
        <p:spPr/>
        <p:txBody>
          <a:bodyPr/>
          <a:lstStyle/>
          <a:p>
            <a:fld id="{DCCC15F1-1E53-4684-8FD4-B4EED7914D9E}" type="slidenum">
              <a:rPr lang="en-US" smtClean="0"/>
              <a:t>13</a:t>
            </a:fld>
            <a:endParaRPr lang="en-US"/>
          </a:p>
        </p:txBody>
      </p:sp>
    </p:spTree>
    <p:extLst>
      <p:ext uri="{BB962C8B-B14F-4D97-AF65-F5344CB8AC3E}">
        <p14:creationId xmlns:p14="http://schemas.microsoft.com/office/powerpoint/2010/main" val="369084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The term "force account, or F-A," originates from the idea that a public agency can utilize its own workforce to complete a project, essentially acting as its own contractor rather than hiring an outside company.  Thus, the “force” refers to the public agency’s own internal workforce and "account" meaning keeping track of the labor, materials, and equipment used. In this presentation we will refer to Force Account performed by the Grant Recipient’s staff, but keep in mind that FA can also be performed by employees of the benefiting utility, such as a Water Supply Corporation’s laborers.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Why do Grant Recipients use Force Account? Basically, as a cost saving measure. When using local staff instead of contracted labor, the laborers are not governed by Davis-Bacon and Related Acts and not required to pay the local prevailing wage.  This frees up funds for materials to increase the scope of work to the maximum extent possible.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defTabSz="931774">
              <a:defRPr/>
            </a:pPr>
            <a:endParaRPr lang="en-US" sz="1400" dirty="0"/>
          </a:p>
        </p:txBody>
      </p:sp>
      <p:sp>
        <p:nvSpPr>
          <p:cNvPr id="4" name="Slide Number Placeholder 3"/>
          <p:cNvSpPr>
            <a:spLocks noGrp="1"/>
          </p:cNvSpPr>
          <p:nvPr>
            <p:ph type="sldNum" sz="quarter" idx="5"/>
          </p:nvPr>
        </p:nvSpPr>
        <p:spPr/>
        <p:txBody>
          <a:bodyPr/>
          <a:lstStyle/>
          <a:p>
            <a:fld id="{DCCC15F1-1E53-4684-8FD4-B4EED7914D9E}" type="slidenum">
              <a:rPr lang="en-US" smtClean="0"/>
              <a:t>2</a:t>
            </a:fld>
            <a:endParaRPr lang="en-US"/>
          </a:p>
        </p:txBody>
      </p:sp>
    </p:spTree>
    <p:extLst>
      <p:ext uri="{BB962C8B-B14F-4D97-AF65-F5344CB8AC3E}">
        <p14:creationId xmlns:p14="http://schemas.microsoft.com/office/powerpoint/2010/main" val="250622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5243-6D23-BE2C-6C8D-FA2B85DA1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06AFE-63DB-343A-DF5D-0EE8FE0CD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C5EFD-7664-9BB9-9465-E48BD7869EF7}"/>
              </a:ext>
            </a:extLst>
          </p:cNvPr>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400" kern="100" dirty="0">
                <a:latin typeface="Aptos" panose="020B0004020202020204" pitchFamily="34" charset="0"/>
                <a:ea typeface="Aptos" panose="020B0004020202020204" pitchFamily="34" charset="0"/>
                <a:cs typeface="Times New Roman" panose="02020603050405020304" pitchFamily="18" charset="0"/>
              </a:rPr>
              <a:t>A common disadvantage occurs when using FA construction, because the grant recipient is solely responsible for the project’s success, including timelines, equipment, and labor. So, if something adversely impacts the project it is up to the grant recipient to resolve. While an acceptable risk for well-equipped grant recipients, this can be disastrous and costly for ill-prepared ones.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400" kern="100" dirty="0">
                <a:latin typeface="Aptos" panose="020B0004020202020204" pitchFamily="34" charset="0"/>
                <a:ea typeface="Aptos" panose="020B0004020202020204" pitchFamily="34" charset="0"/>
                <a:cs typeface="Times New Roman" panose="02020603050405020304" pitchFamily="18" charset="0"/>
              </a:rPr>
              <a:t>Another disadvantage is that force account inherently involves a significant amount of paperwork to document the time and costs associated with laborers and equipment. This is significant for both the grant recipient and the grant administrator, as both need to make sure that the force account documentation is completed correctly. </a:t>
            </a:r>
          </a:p>
          <a:p>
            <a:pPr defTabSz="931774">
              <a:defRPr/>
            </a:pPr>
            <a:endParaRPr lang="en-US" sz="1400" dirty="0"/>
          </a:p>
        </p:txBody>
      </p:sp>
      <p:sp>
        <p:nvSpPr>
          <p:cNvPr id="4" name="Slide Number Placeholder 3">
            <a:extLst>
              <a:ext uri="{FF2B5EF4-FFF2-40B4-BE49-F238E27FC236}">
                <a16:creationId xmlns:a16="http://schemas.microsoft.com/office/drawing/2014/main" id="{C1A9537C-62B9-CA6F-9168-C9E7C006B51B}"/>
              </a:ext>
            </a:extLst>
          </p:cNvPr>
          <p:cNvSpPr>
            <a:spLocks noGrp="1"/>
          </p:cNvSpPr>
          <p:nvPr>
            <p:ph type="sldNum" sz="quarter" idx="5"/>
          </p:nvPr>
        </p:nvSpPr>
        <p:spPr/>
        <p:txBody>
          <a:bodyPr/>
          <a:lstStyle/>
          <a:p>
            <a:fld id="{DCCC15F1-1E53-4684-8FD4-B4EED7914D9E}" type="slidenum">
              <a:rPr lang="en-US" smtClean="0"/>
              <a:t>3</a:t>
            </a:fld>
            <a:endParaRPr lang="en-US"/>
          </a:p>
        </p:txBody>
      </p:sp>
    </p:spTree>
    <p:extLst>
      <p:ext uri="{BB962C8B-B14F-4D97-AF65-F5344CB8AC3E}">
        <p14:creationId xmlns:p14="http://schemas.microsoft.com/office/powerpoint/2010/main" val="238664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AAE11-9A07-F108-103C-C30B7BD3C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511B3-E9DD-1AE9-2C8F-060E35F82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1DCCE-0BB1-D2E6-808C-9535F82D010D}"/>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5"/>
              </a:spcAft>
              <a:buClrTx/>
              <a:buSzTx/>
              <a:buFontTx/>
              <a:buNone/>
              <a:tabLst/>
              <a:defRPr/>
            </a:pPr>
            <a:r>
              <a:rPr lang="en-US" sz="1400" dirty="0">
                <a:latin typeface="Aptos" panose="020B0004020202020204" pitchFamily="34" charset="0"/>
              </a:rPr>
              <a:t>So, how is Force account classified? According to the IRS, force account is defined as labor classified as professional services, construction, rehabilitation, repair, or demolition performed by municipal, county or Council of Government employees. </a:t>
            </a:r>
            <a:r>
              <a:rPr lang="en-US" sz="1400" kern="100" dirty="0">
                <a:latin typeface="Aptos" panose="020B0004020202020204" pitchFamily="34" charset="0"/>
                <a:ea typeface="Aptos" panose="020B0004020202020204" pitchFamily="34" charset="0"/>
                <a:cs typeface="Times New Roman" panose="02020603050405020304" pitchFamily="18" charset="0"/>
              </a:rPr>
              <a:t>This distinction is often shorthanded by referring to the worker as either a “1099” or “W2”, the former being an independent contractor, ineligible for FA, and the latter being an FA eligible employee.</a:t>
            </a:r>
            <a:endParaRPr lang="en-US" sz="1400" dirty="0">
              <a:latin typeface="Aptos" panose="020B0004020202020204" pitchFamily="34" charset="0"/>
            </a:endParaRP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With that said, the Implementation Manual does allow for some infrequently used forms of Force Account. </a:t>
            </a:r>
          </a:p>
          <a:p>
            <a:pPr marL="0" marR="0" lvl="0" indent="0" algn="l" defTabSz="914400" rtl="0" eaLnBrk="1" fontAlgn="auto" latinLnBrk="0" hangingPunct="1">
              <a:lnSpc>
                <a:spcPct val="107000"/>
              </a:lnSpc>
              <a:spcBef>
                <a:spcPts val="0"/>
              </a:spcBef>
              <a:spcAft>
                <a:spcPts val="815"/>
              </a:spcAft>
              <a:buClrTx/>
              <a:buSzTx/>
              <a:buFontTx/>
              <a:buNone/>
              <a:tabLst/>
              <a:defRPr/>
            </a:pPr>
            <a:r>
              <a:rPr lang="en-US" sz="1400" kern="100" dirty="0">
                <a:latin typeface="Aptos" panose="020B0004020202020204" pitchFamily="34" charset="0"/>
                <a:ea typeface="Aptos" panose="020B0004020202020204" pitchFamily="34" charset="0"/>
                <a:cs typeface="Times New Roman" panose="02020603050405020304" pitchFamily="18" charset="0"/>
              </a:rPr>
              <a:t>First, the use of “temporary employees </a:t>
            </a:r>
            <a:r>
              <a:rPr lang="en-US" sz="1400" b="1" kern="100" dirty="0">
                <a:latin typeface="Aptos" panose="020B0004020202020204" pitchFamily="34" charset="0"/>
                <a:ea typeface="Aptos" panose="020B0004020202020204" pitchFamily="34" charset="0"/>
                <a:cs typeface="Times New Roman" panose="02020603050405020304" pitchFamily="18" charset="0"/>
              </a:rPr>
              <a:t>hired</a:t>
            </a:r>
            <a:r>
              <a:rPr lang="en-US" sz="1400" kern="100" dirty="0">
                <a:latin typeface="Aptos" panose="020B0004020202020204" pitchFamily="34" charset="0"/>
                <a:ea typeface="Aptos" panose="020B0004020202020204" pitchFamily="34" charset="0"/>
                <a:cs typeface="Times New Roman" panose="02020603050405020304" pitchFamily="18" charset="0"/>
              </a:rPr>
              <a:t>, not simply contracted is allowable. The grant recipient will need to document that such an arrangement is allowed by local hiring and employment policies. This is seldom (if ever) used for cost savings. Second, the use of employees from another public entity may be used for Force account via an intergovernmental agreement. We do see this arrangement occasionally.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9CC62A8B-9B01-CC7E-8E91-37D953A94BA8}"/>
              </a:ext>
            </a:extLst>
          </p:cNvPr>
          <p:cNvSpPr>
            <a:spLocks noGrp="1"/>
          </p:cNvSpPr>
          <p:nvPr>
            <p:ph type="sldNum" sz="quarter" idx="5"/>
          </p:nvPr>
        </p:nvSpPr>
        <p:spPr/>
        <p:txBody>
          <a:bodyPr/>
          <a:lstStyle/>
          <a:p>
            <a:fld id="{DCCC15F1-1E53-4684-8FD4-B4EED7914D9E}" type="slidenum">
              <a:rPr lang="en-US" smtClean="0"/>
              <a:t>4</a:t>
            </a:fld>
            <a:endParaRPr lang="en-US"/>
          </a:p>
        </p:txBody>
      </p:sp>
    </p:spTree>
    <p:extLst>
      <p:ext uri="{BB962C8B-B14F-4D97-AF65-F5344CB8AC3E}">
        <p14:creationId xmlns:p14="http://schemas.microsoft.com/office/powerpoint/2010/main" val="427542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A29-DF66-0679-764B-634A5E568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85E04-0950-C4CD-5E5B-38857B401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0E520-8E6B-D9DE-9BD3-58BA63E7C5AA}"/>
              </a:ext>
            </a:extLst>
          </p:cNvPr>
          <p:cNvSpPr>
            <a:spLocks noGrp="1"/>
          </p:cNvSpPr>
          <p:nvPr>
            <p:ph type="body" idx="1"/>
          </p:nvPr>
        </p:nvSpPr>
        <p:spPr/>
        <p:txBody>
          <a:bodyPr/>
          <a:lstStyle/>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Requesting Force Account may be done in two ways. </a:t>
            </a: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First, by submitting the A808 Request to Use Force Account Labor form at the time of application, or second, at any time during the life of the Grant Agreement.  If the Grant Recipient requests FA at the application stage, the form will be reviewed for completeness and appropriateness based on the activity being proposed. If the Grant Recipient did not anticipate needing force account, but does so now, a Materials and Service Record (MSR) will need to be initiated. Select “Force Account Labor” as the method of completing work and upload the completed and signed A808.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Please note that if a Grant Recipient is using FA to self-administer their grant agreement, the assigned administrator or administrators must be CDBG Certified. More information on Administrator </a:t>
            </a:r>
            <a:r>
              <a:rPr lang="en-US" sz="1400" kern="100" dirty="0" err="1">
                <a:latin typeface="Aptos" panose="020B0004020202020204" pitchFamily="34" charset="0"/>
                <a:ea typeface="Aptos" panose="020B0004020202020204" pitchFamily="34" charset="0"/>
                <a:cs typeface="Times New Roman" panose="02020603050405020304" pitchFamily="18" charset="0"/>
              </a:rPr>
              <a:t>Certfication</a:t>
            </a:r>
            <a:r>
              <a:rPr lang="en-US" sz="1400" kern="100" dirty="0">
                <a:latin typeface="Aptos" panose="020B0004020202020204" pitchFamily="34" charset="0"/>
                <a:ea typeface="Aptos" panose="020B0004020202020204" pitchFamily="34" charset="0"/>
                <a:cs typeface="Times New Roman" panose="02020603050405020304" pitchFamily="18" charset="0"/>
              </a:rPr>
              <a:t> is available at our CDBG website.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5909B71-7C3A-CA46-95A9-792C94949AB8}"/>
              </a:ext>
            </a:extLst>
          </p:cNvPr>
          <p:cNvSpPr>
            <a:spLocks noGrp="1"/>
          </p:cNvSpPr>
          <p:nvPr>
            <p:ph type="sldNum" sz="quarter" idx="5"/>
          </p:nvPr>
        </p:nvSpPr>
        <p:spPr/>
        <p:txBody>
          <a:bodyPr/>
          <a:lstStyle/>
          <a:p>
            <a:fld id="{DCCC15F1-1E53-4684-8FD4-B4EED7914D9E}" type="slidenum">
              <a:rPr lang="en-US" smtClean="0"/>
              <a:t>5</a:t>
            </a:fld>
            <a:endParaRPr lang="en-US"/>
          </a:p>
        </p:txBody>
      </p:sp>
    </p:spTree>
    <p:extLst>
      <p:ext uri="{BB962C8B-B14F-4D97-AF65-F5344CB8AC3E}">
        <p14:creationId xmlns:p14="http://schemas.microsoft.com/office/powerpoint/2010/main" val="159086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latin typeface="+mn-lt"/>
                <a:ea typeface="Aptos" panose="020B0004020202020204" pitchFamily="34" charset="0"/>
                <a:cs typeface="Times New Roman" panose="02020603050405020304" pitchFamily="18" charset="0"/>
              </a:rPr>
              <a:t>Form A808 is comprised of several sections requiring the Grant Recipient to first explain what they are going to do using FA, a justification for doing so, and explanation of previous experience doing this type of project, and any other factors that may be pertinent. Next, the form captures the type of labor, material, and equipment that will be used as force account on the project. Lastly, a list of persons that may be needed to perform specialized work on the project and their qualifications to do so. </a:t>
            </a:r>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6</a:t>
            </a:fld>
            <a:endParaRPr lang="en-US"/>
          </a:p>
        </p:txBody>
      </p:sp>
    </p:spTree>
    <p:extLst>
      <p:ext uri="{BB962C8B-B14F-4D97-AF65-F5344CB8AC3E}">
        <p14:creationId xmlns:p14="http://schemas.microsoft.com/office/powerpoint/2010/main" val="391984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ptos" panose="020B0004020202020204" pitchFamily="34" charset="0"/>
              </a:rPr>
              <a:t>If the Grant Recipient is going to use force account with grant or match funds, the Force Account Time Sheet (A800) must be uploaded to the MSR in TDA-GO, to document the eligible hourly costs for employees and equipment that are assigned to the project. This form may be updated if additional personnel or equipment is added to the project. Costs for employees and equipment not listed on this document will not be reimbursed.  TDA recommends using the Force Account Timesheet (Form A800) to document the monthly time sheets for all personnel and equipment labor hours claimed when submitting a Payment Request for reimbursement of grant or match funds. </a:t>
            </a:r>
          </a:p>
        </p:txBody>
      </p:sp>
      <p:sp>
        <p:nvSpPr>
          <p:cNvPr id="4" name="Slide Number Placeholder 3"/>
          <p:cNvSpPr>
            <a:spLocks noGrp="1"/>
          </p:cNvSpPr>
          <p:nvPr>
            <p:ph type="sldNum" sz="quarter" idx="5"/>
          </p:nvPr>
        </p:nvSpPr>
        <p:spPr/>
        <p:txBody>
          <a:bodyPr/>
          <a:lstStyle/>
          <a:p>
            <a:fld id="{DCCC15F1-1E53-4684-8FD4-B4EED7914D9E}" type="slidenum">
              <a:rPr lang="en-US" smtClean="0"/>
              <a:t>7</a:t>
            </a:fld>
            <a:endParaRPr lang="en-US"/>
          </a:p>
        </p:txBody>
      </p:sp>
    </p:spTree>
    <p:extLst>
      <p:ext uri="{BB962C8B-B14F-4D97-AF65-F5344CB8AC3E}">
        <p14:creationId xmlns:p14="http://schemas.microsoft.com/office/powerpoint/2010/main" val="283446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SzPct val="100000"/>
            </a:pPr>
            <a:r>
              <a:rPr lang="en-US" sz="1400" dirty="0">
                <a:latin typeface="Aptos" panose="020B0004020202020204" pitchFamily="34" charset="0"/>
              </a:rPr>
              <a:t>Now that the forms have been completed a Force Account MSR must be created to record following information: </a:t>
            </a:r>
          </a:p>
          <a:p>
            <a:pPr marL="171450" indent="-171450">
              <a:spcBef>
                <a:spcPts val="0"/>
              </a:spcBef>
              <a:buSzPct val="100000"/>
              <a:buFont typeface="Arial" panose="020B0604020202020204" pitchFamily="34" charset="0"/>
              <a:buChar char="•"/>
            </a:pPr>
            <a:r>
              <a:rPr lang="en-US" sz="1400" dirty="0">
                <a:latin typeface="Aptos" panose="020B0004020202020204" pitchFamily="34" charset="0"/>
              </a:rPr>
              <a:t>The type of work for force account</a:t>
            </a:r>
          </a:p>
          <a:p>
            <a:pPr marL="171450" indent="-171450">
              <a:spcBef>
                <a:spcPts val="0"/>
              </a:spcBef>
              <a:buSzPct val="100000"/>
              <a:buFont typeface="Arial" panose="020B0604020202020204" pitchFamily="34" charset="0"/>
              <a:buChar char="•"/>
            </a:pPr>
            <a:r>
              <a:rPr lang="en-US" sz="1400" dirty="0">
                <a:latin typeface="Aptos" panose="020B0004020202020204" pitchFamily="34" charset="0"/>
              </a:rPr>
              <a:t>The description of the work</a:t>
            </a:r>
          </a:p>
          <a:p>
            <a:pPr marL="171450" indent="-171450">
              <a:spcBef>
                <a:spcPts val="0"/>
              </a:spcBef>
              <a:buSzPct val="100000"/>
              <a:buFont typeface="Arial" panose="020B0604020202020204" pitchFamily="34" charset="0"/>
              <a:buChar char="•"/>
            </a:pPr>
            <a:r>
              <a:rPr lang="en-US" sz="1400" dirty="0">
                <a:latin typeface="Aptos" panose="020B0004020202020204" pitchFamily="34" charset="0"/>
              </a:rPr>
              <a:t>A financial disclosure that will be marked as 0.00 at the start since the actual amount will not be known until the end of the project, and </a:t>
            </a:r>
          </a:p>
          <a:p>
            <a:pPr marL="171450" marR="0" lvl="0" indent="-1714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400" b="0" i="0" dirty="0">
                <a:solidFill>
                  <a:srgbClr val="000000"/>
                </a:solidFill>
                <a:effectLst/>
                <a:latin typeface="Aptos" panose="020B0004020202020204" pitchFamily="34" charset="0"/>
              </a:rPr>
              <a:t>Documentation if Force Account was requested during the application phase.</a:t>
            </a:r>
          </a:p>
          <a:p>
            <a:pPr>
              <a:spcBef>
                <a:spcPts val="0"/>
              </a:spcBef>
              <a:buSzPct val="100000"/>
            </a:pPr>
            <a:endParaRPr lang="en-US" sz="1400" b="0" i="0" dirty="0">
              <a:solidFill>
                <a:srgbClr val="000000"/>
              </a:solidFill>
              <a:effectLst/>
              <a:latin typeface="Aptos" panose="020B0004020202020204" pitchFamily="34" charset="0"/>
            </a:endParaRPr>
          </a:p>
          <a:p>
            <a:pPr>
              <a:spcBef>
                <a:spcPts val="0"/>
              </a:spcBef>
              <a:buSzPct val="100000"/>
            </a:pPr>
            <a:r>
              <a:rPr lang="en-US" sz="1400" b="0" i="0" dirty="0">
                <a:solidFill>
                  <a:srgbClr val="000000"/>
                </a:solidFill>
                <a:effectLst/>
                <a:latin typeface="Aptos" panose="020B0004020202020204" pitchFamily="34" charset="0"/>
              </a:rPr>
              <a:t>As a best practice, before before submitting the MSR, please make that Form A808 and From A800 have been upload in the report. </a:t>
            </a:r>
          </a:p>
          <a:p>
            <a:pPr>
              <a:spcBef>
                <a:spcPts val="0"/>
              </a:spcBef>
              <a:buSzPct val="100000"/>
            </a:pPr>
            <a:endParaRPr lang="en-US" sz="1400" b="0" i="0" dirty="0">
              <a:solidFill>
                <a:srgbClr val="000000"/>
              </a:solidFill>
              <a:effectLst/>
              <a:latin typeface="Aptos" panose="020B0004020202020204" pitchFamily="34" charset="0"/>
            </a:endParaRPr>
          </a:p>
          <a:p>
            <a:pPr>
              <a:spcBef>
                <a:spcPts val="0"/>
              </a:spcBef>
              <a:buSzPct val="100000"/>
            </a:pPr>
            <a:r>
              <a:rPr lang="en-US" sz="1400" b="0" i="0" dirty="0">
                <a:solidFill>
                  <a:srgbClr val="000000"/>
                </a:solidFill>
                <a:effectLst/>
                <a:latin typeface="Aptos" panose="020B0004020202020204" pitchFamily="34" charset="0"/>
              </a:rPr>
              <a:t>Once the report is completed and the forms uploaded, select the Submit Vendor Selection button and submit the report. </a:t>
            </a:r>
          </a:p>
          <a:p>
            <a:endParaRPr lang="en-US" dirty="0"/>
          </a:p>
        </p:txBody>
      </p:sp>
      <p:sp>
        <p:nvSpPr>
          <p:cNvPr id="4" name="Slide Number Placeholder 3"/>
          <p:cNvSpPr>
            <a:spLocks noGrp="1"/>
          </p:cNvSpPr>
          <p:nvPr>
            <p:ph type="sldNum" sz="quarter" idx="5"/>
          </p:nvPr>
        </p:nvSpPr>
        <p:spPr/>
        <p:txBody>
          <a:bodyPr/>
          <a:lstStyle/>
          <a:p>
            <a:fld id="{DCCC15F1-1E53-4684-8FD4-B4EED7914D9E}" type="slidenum">
              <a:rPr lang="en-US" smtClean="0"/>
              <a:t>8</a:t>
            </a:fld>
            <a:endParaRPr lang="en-US"/>
          </a:p>
        </p:txBody>
      </p:sp>
    </p:spTree>
    <p:extLst>
      <p:ext uri="{BB962C8B-B14F-4D97-AF65-F5344CB8AC3E}">
        <p14:creationId xmlns:p14="http://schemas.microsoft.com/office/powerpoint/2010/main" val="1871409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E0258-F799-0C00-24E4-6DDEDD789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F3E57-38F6-A675-3895-B52033444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3A49C-142F-0338-387F-74E1867FA532}"/>
              </a:ext>
            </a:extLst>
          </p:cNvPr>
          <p:cNvSpPr>
            <a:spLocks noGrp="1"/>
          </p:cNvSpPr>
          <p:nvPr>
            <p:ph type="body" idx="1"/>
          </p:nvPr>
        </p:nvSpPr>
        <p:spPr/>
        <p:txBody>
          <a:bodyPr/>
          <a:lstStyle/>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Materials used in the construction of the project are eligible costs, but they must be procured according to the requirements on Chapter 5 of the Implementation Manual. This also applies to materials on hand, so if a grant recipient intends to be reimbursed for items they already own, they will need to be able to document the original procurement, including costs for those materials.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For example, if a County has a stockpile of asphalt that they want to use on a street reconstruction project, they cannot just go out and get a current price for asphalt and use grant funds to replenish them at the current rate. The original procurement of the asphalt would need to be documented, and the County could only be reimbursed at the original purchase price.  </a:t>
            </a:r>
          </a:p>
          <a:p>
            <a:pPr>
              <a:lnSpc>
                <a:spcPct val="107000"/>
              </a:lnSpc>
              <a:spcAft>
                <a:spcPts val="815"/>
              </a:spcAft>
            </a:pPr>
            <a:endParaRPr lang="en-US" sz="14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kern="100" dirty="0">
                <a:latin typeface="Aptos" panose="020B0004020202020204" pitchFamily="34" charset="0"/>
                <a:ea typeface="Aptos" panose="020B0004020202020204" pitchFamily="34" charset="0"/>
                <a:cs typeface="Times New Roman" panose="02020603050405020304" pitchFamily="18" charset="0"/>
              </a:rPr>
              <a:t>If a grant recipient does procure materials according to the procedures in Chapter 5 and later determines that they did not need the quantities originally procured, the grant recipient will be required to reimburse TDA for materials not installed. </a:t>
            </a:r>
          </a:p>
          <a:p>
            <a:pPr>
              <a:spcBef>
                <a:spcPts val="0"/>
              </a:spcBef>
              <a:buSzPct val="100000"/>
            </a:pPr>
            <a:endParaRPr lang="en-US" sz="1400" b="0" i="0" dirty="0">
              <a:solidFill>
                <a:srgbClr val="000000"/>
              </a:solidFill>
              <a:effectLst/>
              <a:latin typeface="+mn-lt"/>
            </a:endParaRPr>
          </a:p>
          <a:p>
            <a:pPr defTabSz="931774">
              <a:defRPr/>
            </a:pPr>
            <a:endParaRPr lang="en-US" sz="1400" dirty="0"/>
          </a:p>
        </p:txBody>
      </p:sp>
      <p:sp>
        <p:nvSpPr>
          <p:cNvPr id="4" name="Slide Number Placeholder 3">
            <a:extLst>
              <a:ext uri="{FF2B5EF4-FFF2-40B4-BE49-F238E27FC236}">
                <a16:creationId xmlns:a16="http://schemas.microsoft.com/office/drawing/2014/main" id="{9EE315CA-B8A9-7453-84C0-EE757DF2CE8C}"/>
              </a:ext>
            </a:extLst>
          </p:cNvPr>
          <p:cNvSpPr>
            <a:spLocks noGrp="1"/>
          </p:cNvSpPr>
          <p:nvPr>
            <p:ph type="sldNum" sz="quarter" idx="5"/>
          </p:nvPr>
        </p:nvSpPr>
        <p:spPr/>
        <p:txBody>
          <a:bodyPr/>
          <a:lstStyle/>
          <a:p>
            <a:fld id="{DCCC15F1-1E53-4684-8FD4-B4EED7914D9E}" type="slidenum">
              <a:rPr lang="en-US" smtClean="0"/>
              <a:t>9</a:t>
            </a:fld>
            <a:endParaRPr lang="en-US"/>
          </a:p>
        </p:txBody>
      </p:sp>
    </p:spTree>
    <p:extLst>
      <p:ext uri="{BB962C8B-B14F-4D97-AF65-F5344CB8AC3E}">
        <p14:creationId xmlns:p14="http://schemas.microsoft.com/office/powerpoint/2010/main" val="345683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36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400999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36291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7D53F-BFD8-4DCB-954F-5EAE532CF782}"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94852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B7D53F-BFD8-4DCB-954F-5EAE532CF782}"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94C8D-C909-48A9-B27C-99CB31B51A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41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B7D53F-BFD8-4DCB-954F-5EAE532CF782}"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50826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B7D53F-BFD8-4DCB-954F-5EAE532CF782}"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3624176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7D53F-BFD8-4DCB-954F-5EAE532CF782}"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25662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B7D53F-BFD8-4DCB-954F-5EAE532CF782}" type="datetimeFigureOut">
              <a:rPr lang="en-US" smtClean="0"/>
              <a:t>5/13/2025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5229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B7D53F-BFD8-4DCB-954F-5EAE532CF782}" type="datetimeFigureOut">
              <a:rPr lang="en-US" smtClean="0"/>
              <a:t>5/13/2025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0A94C8D-C909-48A9-B27C-99CB31B51AD3}" type="slidenum">
              <a:rPr lang="en-US" smtClean="0"/>
              <a:t>‹#›</a:t>
            </a:fld>
            <a:endParaRPr lang="en-US"/>
          </a:p>
        </p:txBody>
      </p:sp>
    </p:spTree>
    <p:extLst>
      <p:ext uri="{BB962C8B-B14F-4D97-AF65-F5344CB8AC3E}">
        <p14:creationId xmlns:p14="http://schemas.microsoft.com/office/powerpoint/2010/main" val="5575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B7D53F-BFD8-4DCB-954F-5EAE532CF782}"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A94C8D-C909-48A9-B27C-99CB31B51AD3}" type="slidenum">
              <a:rPr lang="en-US" smtClean="0"/>
              <a:t>‹#›</a:t>
            </a:fld>
            <a:endParaRPr lang="en-US"/>
          </a:p>
        </p:txBody>
      </p:sp>
    </p:spTree>
    <p:extLst>
      <p:ext uri="{BB962C8B-B14F-4D97-AF65-F5344CB8AC3E}">
        <p14:creationId xmlns:p14="http://schemas.microsoft.com/office/powerpoint/2010/main" val="143464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B7D53F-BFD8-4DCB-954F-5EAE532CF782}" type="datetimeFigureOut">
              <a:rPr lang="en-US" smtClean="0"/>
              <a:t>5/13/2025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0A94C8D-C909-48A9-B27C-99CB31B51AD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2835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3F6A8-0DE9-D0C2-852D-88D7027CFD0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38737" y="4643118"/>
            <a:ext cx="4655976" cy="1499762"/>
          </a:xfrm>
          <a:prstGeom prst="rect">
            <a:avLst/>
          </a:prstGeom>
        </p:spPr>
      </p:pic>
      <p:sp>
        <p:nvSpPr>
          <p:cNvPr id="5" name="TextBox 4">
            <a:extLst>
              <a:ext uri="{FF2B5EF4-FFF2-40B4-BE49-F238E27FC236}">
                <a16:creationId xmlns:a16="http://schemas.microsoft.com/office/drawing/2014/main" id="{F471AA8B-61BB-12BA-6766-9F985A0885BD}"/>
              </a:ext>
            </a:extLst>
          </p:cNvPr>
          <p:cNvSpPr txBox="1"/>
          <p:nvPr/>
        </p:nvSpPr>
        <p:spPr>
          <a:xfrm>
            <a:off x="261256" y="456567"/>
            <a:ext cx="11803225" cy="839204"/>
          </a:xfrm>
          <a:prstGeom prst="rect">
            <a:avLst/>
          </a:prstGeom>
          <a:noFill/>
        </p:spPr>
        <p:txBody>
          <a:bodyPr wrap="square" rtlCol="0">
            <a:spAutoFit/>
          </a:bodyPr>
          <a:lstStyle/>
          <a:p>
            <a:pPr algn="ctr">
              <a:lnSpc>
                <a:spcPct val="150000"/>
              </a:lnSpc>
            </a:pPr>
            <a:r>
              <a:rPr lang="en-US" sz="3600" b="1" dirty="0">
                <a:solidFill>
                  <a:schemeClr val="accent2">
                    <a:lumMod val="75000"/>
                  </a:schemeClr>
                </a:solidFill>
                <a:latin typeface="Book Antiqua" panose="02040602050305030304" pitchFamily="18" charset="0"/>
              </a:rPr>
              <a:t>Texas Community Development Block Grant Program</a:t>
            </a:r>
          </a:p>
        </p:txBody>
      </p:sp>
      <p:pic>
        <p:nvPicPr>
          <p:cNvPr id="6" name="Picture 7">
            <a:extLst>
              <a:ext uri="{FF2B5EF4-FFF2-40B4-BE49-F238E27FC236}">
                <a16:creationId xmlns:a16="http://schemas.microsoft.com/office/drawing/2014/main" id="{2D17F206-B611-F957-E19A-9543376FE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724" y="1465001"/>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9569D762-DF87-7B70-9539-D43A356A6AC4}"/>
              </a:ext>
            </a:extLst>
          </p:cNvPr>
          <p:cNvSpPr txBox="1"/>
          <p:nvPr/>
        </p:nvSpPr>
        <p:spPr>
          <a:xfrm>
            <a:off x="3703320" y="1767840"/>
            <a:ext cx="7598664" cy="2215991"/>
          </a:xfrm>
          <a:prstGeom prst="rect">
            <a:avLst/>
          </a:prstGeom>
          <a:noFill/>
        </p:spPr>
        <p:txBody>
          <a:bodyPr wrap="square">
            <a:spAutoFit/>
          </a:bodyPr>
          <a:lstStyle/>
          <a:p>
            <a:pPr algn="ctr"/>
            <a:r>
              <a:rPr lang="en-US" sz="4400" b="1" dirty="0">
                <a:solidFill>
                  <a:schemeClr val="accent3">
                    <a:lumMod val="50000"/>
                  </a:schemeClr>
                </a:solidFill>
                <a:latin typeface="Book Antiqua" panose="02040602050305030304" pitchFamily="18" charset="0"/>
              </a:rPr>
              <a:t>CDBG Over Coffee</a:t>
            </a:r>
          </a:p>
          <a:p>
            <a:pPr algn="ctr"/>
            <a:r>
              <a:rPr lang="en-US" sz="4400" dirty="0">
                <a:solidFill>
                  <a:schemeClr val="accent3">
                    <a:lumMod val="50000"/>
                  </a:schemeClr>
                </a:solidFill>
                <a:latin typeface="Book Antiqua" panose="02040602050305030304" pitchFamily="18" charset="0"/>
              </a:rPr>
              <a:t>Today’s Topic:</a:t>
            </a:r>
          </a:p>
          <a:p>
            <a:pPr algn="ctr"/>
            <a:endParaRPr lang="en-US" sz="1400" dirty="0">
              <a:solidFill>
                <a:schemeClr val="accent3">
                  <a:lumMod val="50000"/>
                </a:schemeClr>
              </a:solidFill>
              <a:latin typeface="Book Antiqua" panose="02040602050305030304" pitchFamily="18" charset="0"/>
            </a:endParaRPr>
          </a:p>
          <a:p>
            <a:pPr algn="ctr"/>
            <a:r>
              <a:rPr lang="en-US" sz="3600" dirty="0">
                <a:solidFill>
                  <a:schemeClr val="accent3">
                    <a:lumMod val="50000"/>
                  </a:schemeClr>
                </a:solidFill>
                <a:latin typeface="Book Antiqua" panose="02040602050305030304" pitchFamily="18" charset="0"/>
              </a:rPr>
              <a:t>Force Account </a:t>
            </a:r>
          </a:p>
        </p:txBody>
      </p:sp>
      <p:pic>
        <p:nvPicPr>
          <p:cNvPr id="41" name="Audio 40">
            <a:hlinkClick r:id="" action="ppaction://media"/>
            <a:extLst>
              <a:ext uri="{FF2B5EF4-FFF2-40B4-BE49-F238E27FC236}">
                <a16:creationId xmlns:a16="http://schemas.microsoft.com/office/drawing/2014/main" id="{80381AEC-E7AE-91BB-E67E-A8184540A59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7401997"/>
      </p:ext>
    </p:extLst>
  </p:cSld>
  <p:clrMapOvr>
    <a:masterClrMapping/>
  </p:clrMapOvr>
  <mc:AlternateContent xmlns:mc="http://schemas.openxmlformats.org/markup-compatibility/2006" xmlns:p14="http://schemas.microsoft.com/office/powerpoint/2010/main">
    <mc:Choice Requires="p14">
      <p:transition spd="slow" p14:dur="2000" advTm="8712"/>
    </mc:Choice>
    <mc:Fallback xmlns="">
      <p:transition spd="slow" advTm="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65E0-5C03-39B9-ADD8-943F7BD23404}"/>
              </a:ext>
            </a:extLst>
          </p:cNvPr>
          <p:cNvSpPr>
            <a:spLocks noGrp="1"/>
          </p:cNvSpPr>
          <p:nvPr>
            <p:ph type="title"/>
          </p:nvPr>
        </p:nvSpPr>
        <p:spPr>
          <a:xfrm>
            <a:off x="1165860" y="723416"/>
            <a:ext cx="9860280" cy="877389"/>
          </a:xfrm>
        </p:spPr>
        <p:txBody>
          <a:bodyPr/>
          <a:lstStyle/>
          <a:p>
            <a:r>
              <a:rPr lang="en-US" b="1" dirty="0">
                <a:solidFill>
                  <a:schemeClr val="accent1">
                    <a:lumMod val="50000"/>
                  </a:schemeClr>
                </a:solidFill>
              </a:rPr>
              <a:t>Payments request </a:t>
            </a:r>
            <a:endParaRPr lang="en-US" dirty="0"/>
          </a:p>
        </p:txBody>
      </p:sp>
      <p:sp>
        <p:nvSpPr>
          <p:cNvPr id="7" name="Content Placeholder 4">
            <a:extLst>
              <a:ext uri="{FF2B5EF4-FFF2-40B4-BE49-F238E27FC236}">
                <a16:creationId xmlns:a16="http://schemas.microsoft.com/office/drawing/2014/main" id="{F9F4B607-582C-49E3-A897-94F65003F4B8}"/>
              </a:ext>
            </a:extLst>
          </p:cNvPr>
          <p:cNvSpPr>
            <a:spLocks noGrp="1"/>
          </p:cNvSpPr>
          <p:nvPr>
            <p:ph idx="1"/>
          </p:nvPr>
        </p:nvSpPr>
        <p:spPr>
          <a:xfrm>
            <a:off x="1165860" y="2301724"/>
            <a:ext cx="6766878" cy="2955471"/>
          </a:xfrm>
        </p:spPr>
        <p:txBody>
          <a:bodyPr>
            <a:normAutofit lnSpcReduction="10000"/>
          </a:bodyPr>
          <a:lstStyle/>
          <a:p>
            <a:pPr>
              <a:buFont typeface="Courier New" panose="02070309020205020404" pitchFamily="49" charset="0"/>
              <a:buChar char="o"/>
            </a:pPr>
            <a:r>
              <a:rPr lang="en-US" sz="4400" dirty="0">
                <a:latin typeface="+mj-lt"/>
              </a:rPr>
              <a:t> </a:t>
            </a:r>
            <a:r>
              <a:rPr lang="en-US" sz="4300" dirty="0">
                <a:latin typeface="+mj-lt"/>
              </a:rPr>
              <a:t>Required</a:t>
            </a:r>
            <a:r>
              <a:rPr lang="en-US" sz="4400" dirty="0">
                <a:latin typeface="+mj-lt"/>
              </a:rPr>
              <a:t> documents: </a:t>
            </a:r>
          </a:p>
          <a:p>
            <a:pPr lvl="2">
              <a:buFont typeface="Wingdings" panose="05000000000000000000" pitchFamily="2" charset="2"/>
              <a:buChar char="§"/>
            </a:pPr>
            <a:r>
              <a:rPr lang="en-US" sz="3800" dirty="0">
                <a:latin typeface="+mj-lt"/>
              </a:rPr>
              <a:t> </a:t>
            </a:r>
            <a:r>
              <a:rPr lang="en-US" sz="3500" dirty="0">
                <a:latin typeface="+mj-lt"/>
              </a:rPr>
              <a:t>Map – for construction FA</a:t>
            </a:r>
          </a:p>
          <a:p>
            <a:pPr lvl="4">
              <a:buFont typeface="Arial" panose="020B0604020202020204" pitchFamily="34" charset="0"/>
              <a:buChar char="•"/>
            </a:pPr>
            <a:r>
              <a:rPr lang="en-US" sz="3600" dirty="0">
                <a:latin typeface="+mj-lt"/>
              </a:rPr>
              <a:t> </a:t>
            </a:r>
            <a:r>
              <a:rPr lang="en-US" sz="3500" dirty="0">
                <a:latin typeface="+mj-lt"/>
              </a:rPr>
              <a:t>Identifies the worked area</a:t>
            </a:r>
          </a:p>
          <a:p>
            <a:pPr lvl="2">
              <a:buFont typeface="Wingdings" panose="05000000000000000000" pitchFamily="2" charset="2"/>
              <a:buChar char="§"/>
            </a:pPr>
            <a:r>
              <a:rPr lang="en-US" sz="3600" dirty="0">
                <a:latin typeface="+mj-lt"/>
              </a:rPr>
              <a:t> </a:t>
            </a:r>
            <a:r>
              <a:rPr lang="en-US" sz="3500" dirty="0">
                <a:latin typeface="+mj-lt"/>
              </a:rPr>
              <a:t>Back-up documentation</a:t>
            </a:r>
          </a:p>
          <a:p>
            <a:pPr lvl="4">
              <a:buFont typeface="Arial" panose="020B0604020202020204" pitchFamily="34" charset="0"/>
              <a:buChar char="•"/>
            </a:pPr>
            <a:r>
              <a:rPr lang="en-US" sz="3600" dirty="0">
                <a:latin typeface="+mj-lt"/>
              </a:rPr>
              <a:t> </a:t>
            </a:r>
            <a:r>
              <a:rPr lang="en-US" sz="3200" dirty="0">
                <a:latin typeface="+mj-lt"/>
              </a:rPr>
              <a:t>Invoices, timesheets (form A800)  </a:t>
            </a:r>
          </a:p>
          <a:p>
            <a:pPr lvl="2">
              <a:buFont typeface="Arial" panose="020B0604020202020204" pitchFamily="34" charset="0"/>
              <a:buChar char="•"/>
            </a:pPr>
            <a:endParaRPr lang="en-US" sz="3600" dirty="0">
              <a:latin typeface="+mj-lt"/>
            </a:endParaRPr>
          </a:p>
        </p:txBody>
      </p:sp>
      <p:pic>
        <p:nvPicPr>
          <p:cNvPr id="2050" name="Picture 2" descr="Town Map Cartoon">
            <a:extLst>
              <a:ext uri="{FF2B5EF4-FFF2-40B4-BE49-F238E27FC236}">
                <a16:creationId xmlns:a16="http://schemas.microsoft.com/office/drawing/2014/main" id="{B748476A-C43D-E2C7-779A-3E6990F6B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76" y="1841862"/>
            <a:ext cx="4135408" cy="28085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2CBD843-7249-D5DF-E88B-875E63F231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4823399"/>
      </p:ext>
    </p:extLst>
  </p:cSld>
  <p:clrMapOvr>
    <a:masterClrMapping/>
  </p:clrMapOvr>
  <mc:AlternateContent xmlns:mc="http://schemas.openxmlformats.org/markup-compatibility/2006" xmlns:p14="http://schemas.microsoft.com/office/powerpoint/2010/main">
    <mc:Choice Requires="p14">
      <p:transition spd="slow" p14:dur="2000" advTm="27358"/>
    </mc:Choice>
    <mc:Fallback xmlns="">
      <p:transition spd="slow" advTm="27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A145-7643-3444-F081-410A3A4B46C9}"/>
              </a:ext>
            </a:extLst>
          </p:cNvPr>
          <p:cNvSpPr>
            <a:spLocks noGrp="1"/>
          </p:cNvSpPr>
          <p:nvPr>
            <p:ph type="title"/>
          </p:nvPr>
        </p:nvSpPr>
        <p:spPr>
          <a:xfrm>
            <a:off x="1154974" y="749418"/>
            <a:ext cx="9882051" cy="748454"/>
          </a:xfrm>
        </p:spPr>
        <p:txBody>
          <a:bodyPr>
            <a:normAutofit/>
          </a:bodyPr>
          <a:lstStyle/>
          <a:p>
            <a:r>
              <a:rPr lang="en-US" b="1" dirty="0">
                <a:solidFill>
                  <a:schemeClr val="accent1">
                    <a:lumMod val="50000"/>
                  </a:schemeClr>
                </a:solidFill>
              </a:rPr>
              <a:t>Closing out the Force Account MSR</a:t>
            </a:r>
            <a:endParaRPr lang="en-US" dirty="0"/>
          </a:p>
        </p:txBody>
      </p:sp>
      <p:sp>
        <p:nvSpPr>
          <p:cNvPr id="3" name="Content Placeholder 2">
            <a:extLst>
              <a:ext uri="{FF2B5EF4-FFF2-40B4-BE49-F238E27FC236}">
                <a16:creationId xmlns:a16="http://schemas.microsoft.com/office/drawing/2014/main" id="{36C6344E-CD79-C2D4-D4F9-7CBDA0E6BA01}"/>
              </a:ext>
            </a:extLst>
          </p:cNvPr>
          <p:cNvSpPr>
            <a:spLocks noGrp="1"/>
          </p:cNvSpPr>
          <p:nvPr>
            <p:ph idx="1"/>
          </p:nvPr>
        </p:nvSpPr>
        <p:spPr>
          <a:xfrm>
            <a:off x="1024346" y="1885195"/>
            <a:ext cx="10157460" cy="3678766"/>
          </a:xfrm>
        </p:spPr>
        <p:txBody>
          <a:bodyPr>
            <a:normAutofit/>
          </a:bodyPr>
          <a:lstStyle/>
          <a:p>
            <a:pPr lvl="1">
              <a:buFont typeface="Courier New" panose="02070309020205020404" pitchFamily="49" charset="0"/>
              <a:buChar char="o"/>
            </a:pPr>
            <a:r>
              <a:rPr lang="en-US" sz="3600" dirty="0"/>
              <a:t> For Construction: </a:t>
            </a:r>
          </a:p>
          <a:p>
            <a:pPr lvl="2">
              <a:buFont typeface="Wingdings" panose="05000000000000000000" pitchFamily="2" charset="2"/>
              <a:buChar char="§"/>
            </a:pPr>
            <a:r>
              <a:rPr lang="en-US" sz="3200" dirty="0">
                <a:solidFill>
                  <a:schemeClr val="tx1"/>
                </a:solidFill>
              </a:rPr>
              <a:t>Complete Form A807-Certificate of Construction Completion </a:t>
            </a:r>
          </a:p>
          <a:p>
            <a:pPr lvl="1">
              <a:buFont typeface="Courier New" panose="02070309020205020404" pitchFamily="49" charset="0"/>
              <a:buChar char="o"/>
            </a:pPr>
            <a:r>
              <a:rPr lang="en-US" sz="3200" dirty="0">
                <a:solidFill>
                  <a:schemeClr val="tx1"/>
                </a:solidFill>
              </a:rPr>
              <a:t> For Construction and </a:t>
            </a:r>
            <a:r>
              <a:rPr lang="en-US" sz="3200">
                <a:solidFill>
                  <a:schemeClr val="tx1"/>
                </a:solidFill>
              </a:rPr>
              <a:t>Administrative Services: </a:t>
            </a:r>
            <a:endParaRPr lang="en-US" sz="3200" dirty="0">
              <a:solidFill>
                <a:schemeClr val="tx1"/>
              </a:solidFill>
            </a:endParaRPr>
          </a:p>
          <a:p>
            <a:pPr lvl="2">
              <a:buFont typeface="Wingdings" panose="05000000000000000000" pitchFamily="2" charset="2"/>
              <a:buChar char="§"/>
            </a:pPr>
            <a:r>
              <a:rPr lang="en-US" sz="3200" dirty="0"/>
              <a:t>Complete Form A1022-Employer Certification Form  </a:t>
            </a:r>
          </a:p>
          <a:p>
            <a:endParaRPr lang="en-US" sz="2400" dirty="0"/>
          </a:p>
        </p:txBody>
      </p:sp>
      <p:pic>
        <p:nvPicPr>
          <p:cNvPr id="7" name="Video 6">
            <a:hlinkClick r:id="" action="ppaction://media"/>
            <a:extLst>
              <a:ext uri="{FF2B5EF4-FFF2-40B4-BE49-F238E27FC236}">
                <a16:creationId xmlns:a16="http://schemas.microsoft.com/office/drawing/2014/main" id="{5F3EBA14-BD69-9B2A-41A0-09CF7D2DF1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727543" y="6393543"/>
            <a:ext cx="382160" cy="382160"/>
          </a:xfrm>
          <a:prstGeom prst="ellipse">
            <a:avLst/>
          </a:prstGeom>
        </p:spPr>
      </p:pic>
    </p:spTree>
    <p:extLst>
      <p:ext uri="{BB962C8B-B14F-4D97-AF65-F5344CB8AC3E}">
        <p14:creationId xmlns:p14="http://schemas.microsoft.com/office/powerpoint/2010/main" val="1763633515"/>
      </p:ext>
    </p:extLst>
  </p:cSld>
  <p:clrMapOvr>
    <a:masterClrMapping/>
  </p:clrMapOvr>
  <mc:AlternateContent xmlns:mc="http://schemas.openxmlformats.org/markup-compatibility/2006" xmlns:p14="http://schemas.microsoft.com/office/powerpoint/2010/main">
    <mc:Choice Requires="p14">
      <p:transition spd="slow" p14:dur="2000" advTm="34328"/>
    </mc:Choice>
    <mc:Fallback xmlns="">
      <p:transition spd="slow" advTm="3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6467-12C9-E9DB-EA02-B2CFB20B950E}"/>
              </a:ext>
            </a:extLst>
          </p:cNvPr>
          <p:cNvSpPr>
            <a:spLocks noGrp="1"/>
          </p:cNvSpPr>
          <p:nvPr>
            <p:ph type="title"/>
          </p:nvPr>
        </p:nvSpPr>
        <p:spPr>
          <a:xfrm>
            <a:off x="7471954" y="299666"/>
            <a:ext cx="3135086" cy="1450757"/>
          </a:xfrm>
        </p:spPr>
        <p:txBody>
          <a:bodyPr/>
          <a:lstStyle/>
          <a:p>
            <a:r>
              <a:rPr lang="en-US" b="1" dirty="0">
                <a:solidFill>
                  <a:schemeClr val="accent2">
                    <a:lumMod val="75000"/>
                  </a:schemeClr>
                </a:solidFill>
              </a:rPr>
              <a:t>Resources </a:t>
            </a:r>
          </a:p>
        </p:txBody>
      </p:sp>
      <p:pic>
        <p:nvPicPr>
          <p:cNvPr id="9" name="Picture 8">
            <a:extLst>
              <a:ext uri="{FF2B5EF4-FFF2-40B4-BE49-F238E27FC236}">
                <a16:creationId xmlns:a16="http://schemas.microsoft.com/office/drawing/2014/main" id="{442BE722-AEC7-C4C4-DA00-EC406161D17C}"/>
              </a:ext>
            </a:extLst>
          </p:cNvPr>
          <p:cNvPicPr>
            <a:picLocks noChangeAspect="1"/>
          </p:cNvPicPr>
          <p:nvPr/>
        </p:nvPicPr>
        <p:blipFill>
          <a:blip r:embed="rId5"/>
          <a:stretch>
            <a:fillRect/>
          </a:stretch>
        </p:blipFill>
        <p:spPr>
          <a:xfrm>
            <a:off x="613535" y="418011"/>
            <a:ext cx="5813766" cy="5277395"/>
          </a:xfrm>
          <a:prstGeom prst="rect">
            <a:avLst/>
          </a:prstGeom>
        </p:spPr>
      </p:pic>
      <p:sp>
        <p:nvSpPr>
          <p:cNvPr id="20" name="TextBox 19">
            <a:extLst>
              <a:ext uri="{FF2B5EF4-FFF2-40B4-BE49-F238E27FC236}">
                <a16:creationId xmlns:a16="http://schemas.microsoft.com/office/drawing/2014/main" id="{1AC69C66-4FFC-1322-2086-0C54F51EB83D}"/>
              </a:ext>
            </a:extLst>
          </p:cNvPr>
          <p:cNvSpPr txBox="1"/>
          <p:nvPr/>
        </p:nvSpPr>
        <p:spPr>
          <a:xfrm>
            <a:off x="143692" y="5812972"/>
            <a:ext cx="12048308" cy="353943"/>
          </a:xfrm>
          <a:prstGeom prst="rect">
            <a:avLst/>
          </a:prstGeom>
          <a:noFill/>
        </p:spPr>
        <p:txBody>
          <a:bodyPr wrap="square">
            <a:spAutoFit/>
          </a:bodyPr>
          <a:lstStyle/>
          <a:p>
            <a:pPr algn="ctr"/>
            <a:r>
              <a:rPr lang="en-US" sz="1700" b="1" dirty="0"/>
              <a:t>https://texasagriculture.gov/Grants-Services/Rural-Economic-Development/-TxCDBG-Rural-Community-Development-Block-Grant</a:t>
            </a:r>
          </a:p>
        </p:txBody>
      </p:sp>
      <p:sp>
        <p:nvSpPr>
          <p:cNvPr id="22" name="Rectangle 21">
            <a:extLst>
              <a:ext uri="{FF2B5EF4-FFF2-40B4-BE49-F238E27FC236}">
                <a16:creationId xmlns:a16="http://schemas.microsoft.com/office/drawing/2014/main" id="{649AB2CE-58A2-7909-7BE3-7B6F7E02EC1C}"/>
              </a:ext>
            </a:extLst>
          </p:cNvPr>
          <p:cNvSpPr/>
          <p:nvPr/>
        </p:nvSpPr>
        <p:spPr>
          <a:xfrm>
            <a:off x="2272937" y="4167051"/>
            <a:ext cx="1201783" cy="796835"/>
          </a:xfrm>
          <a:prstGeom prst="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1B563C-C1A0-53EA-AD65-5328AAD7C483}"/>
              </a:ext>
            </a:extLst>
          </p:cNvPr>
          <p:cNvSpPr/>
          <p:nvPr/>
        </p:nvSpPr>
        <p:spPr>
          <a:xfrm>
            <a:off x="3618411" y="4167050"/>
            <a:ext cx="1201783" cy="796835"/>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B01CB2-BC52-B906-0E6B-F1EB8E3890AB}"/>
              </a:ext>
            </a:extLst>
          </p:cNvPr>
          <p:cNvSpPr txBox="1"/>
          <p:nvPr/>
        </p:nvSpPr>
        <p:spPr>
          <a:xfrm>
            <a:off x="6792685" y="2027712"/>
            <a:ext cx="4598125" cy="1077218"/>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q"/>
            </a:pPr>
            <a:r>
              <a:rPr lang="en-US" sz="3200" dirty="0"/>
              <a:t> Information on How to in TDAGO  </a:t>
            </a:r>
          </a:p>
        </p:txBody>
      </p:sp>
      <p:sp>
        <p:nvSpPr>
          <p:cNvPr id="27" name="TextBox 26">
            <a:extLst>
              <a:ext uri="{FF2B5EF4-FFF2-40B4-BE49-F238E27FC236}">
                <a16:creationId xmlns:a16="http://schemas.microsoft.com/office/drawing/2014/main" id="{9E12BB1A-E1E0-63C2-40F1-1509884D8364}"/>
              </a:ext>
            </a:extLst>
          </p:cNvPr>
          <p:cNvSpPr txBox="1"/>
          <p:nvPr/>
        </p:nvSpPr>
        <p:spPr>
          <a:xfrm>
            <a:off x="6792685" y="3382220"/>
            <a:ext cx="4598125" cy="1569660"/>
          </a:xfrm>
          <a:prstGeom prst="rect">
            <a:avLst/>
          </a:prstGeom>
          <a:noFill/>
        </p:spPr>
        <p:txBody>
          <a:bodyPr wrap="square" rtlCol="0">
            <a:spAutoFit/>
          </a:bodyPr>
          <a:lstStyle/>
          <a:p>
            <a:pPr marL="285750" indent="-285750">
              <a:buClr>
                <a:srgbClr val="FFC000"/>
              </a:buClr>
              <a:buFont typeface="Wingdings" panose="05000000000000000000" pitchFamily="2" charset="2"/>
              <a:buChar char="q"/>
            </a:pPr>
            <a:r>
              <a:rPr lang="en-US" sz="3200" dirty="0"/>
              <a:t> Information on How to  become a Certified Administrator </a:t>
            </a:r>
          </a:p>
        </p:txBody>
      </p:sp>
      <p:pic>
        <p:nvPicPr>
          <p:cNvPr id="7" name="Audio 6">
            <a:hlinkClick r:id="" action="ppaction://media"/>
            <a:extLst>
              <a:ext uri="{FF2B5EF4-FFF2-40B4-BE49-F238E27FC236}">
                <a16:creationId xmlns:a16="http://schemas.microsoft.com/office/drawing/2014/main" id="{592F4B33-0977-119D-0A35-FDA0BA0677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1631430"/>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54B9-5030-0037-7A46-5BD9C9A451BE}"/>
              </a:ext>
            </a:extLst>
          </p:cNvPr>
          <p:cNvSpPr>
            <a:spLocks noGrp="1"/>
          </p:cNvSpPr>
          <p:nvPr>
            <p:ph type="title"/>
          </p:nvPr>
        </p:nvSpPr>
        <p:spPr/>
        <p:txBody>
          <a:bodyPr/>
          <a:lstStyle/>
          <a:p>
            <a:r>
              <a:rPr lang="en-US" b="1" dirty="0">
                <a:solidFill>
                  <a:schemeClr val="accent1">
                    <a:lumMod val="50000"/>
                  </a:schemeClr>
                </a:solidFill>
              </a:rPr>
              <a:t>Thank You For Your Attention</a:t>
            </a:r>
            <a:endParaRPr lang="en-US" dirty="0"/>
          </a:p>
        </p:txBody>
      </p:sp>
      <p:sp>
        <p:nvSpPr>
          <p:cNvPr id="3" name="Content Placeholder 2">
            <a:extLst>
              <a:ext uri="{FF2B5EF4-FFF2-40B4-BE49-F238E27FC236}">
                <a16:creationId xmlns:a16="http://schemas.microsoft.com/office/drawing/2014/main" id="{5FD98846-92FA-A5DC-7B29-AF7129CAAB6F}"/>
              </a:ext>
            </a:extLst>
          </p:cNvPr>
          <p:cNvSpPr>
            <a:spLocks noGrp="1"/>
          </p:cNvSpPr>
          <p:nvPr>
            <p:ph idx="1"/>
          </p:nvPr>
        </p:nvSpPr>
        <p:spPr>
          <a:xfrm>
            <a:off x="4688114" y="2730500"/>
            <a:ext cx="6241141" cy="999672"/>
          </a:xfrm>
        </p:spPr>
        <p:txBody>
          <a:bodyPr>
            <a:normAutofit/>
          </a:bodyPr>
          <a:lstStyle/>
          <a:p>
            <a:pPr algn="ctr"/>
            <a:r>
              <a:rPr lang="en-US" sz="5400" dirty="0"/>
              <a:t>Time for Questions </a:t>
            </a:r>
          </a:p>
        </p:txBody>
      </p:sp>
      <p:pic>
        <p:nvPicPr>
          <p:cNvPr id="4" name="Picture 7">
            <a:extLst>
              <a:ext uri="{FF2B5EF4-FFF2-40B4-BE49-F238E27FC236}">
                <a16:creationId xmlns:a16="http://schemas.microsoft.com/office/drawing/2014/main" id="{FB5C51C6-76D2-8E0E-E38E-B6601561A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581" y="1894915"/>
            <a:ext cx="3547307" cy="403586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88900"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Audio 7">
            <a:hlinkClick r:id="" action="ppaction://media"/>
            <a:extLst>
              <a:ext uri="{FF2B5EF4-FFF2-40B4-BE49-F238E27FC236}">
                <a16:creationId xmlns:a16="http://schemas.microsoft.com/office/drawing/2014/main" id="{761803D3-0B4D-F7B3-BC58-98610936F4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5608424"/>
      </p:ext>
    </p:extLst>
  </p:cSld>
  <p:clrMapOvr>
    <a:masterClrMapping/>
  </p:clrMapOvr>
  <mc:AlternateContent xmlns:mc="http://schemas.openxmlformats.org/markup-compatibility/2006" xmlns:p14="http://schemas.microsoft.com/office/powerpoint/2010/main">
    <mc:Choice Requires="p14">
      <p:transition spd="slow" p14:dur="2000" advTm="7236"/>
    </mc:Choice>
    <mc:Fallback xmlns="">
      <p:transition spd="slow" advTm="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FA1FF4-39C3-FCBA-5DB2-382F4C88AE17}"/>
              </a:ext>
            </a:extLst>
          </p:cNvPr>
          <p:cNvSpPr>
            <a:spLocks noGrp="1"/>
          </p:cNvSpPr>
          <p:nvPr>
            <p:ph type="title"/>
          </p:nvPr>
        </p:nvSpPr>
        <p:spPr>
          <a:xfrm>
            <a:off x="1162595" y="817742"/>
            <a:ext cx="10058400" cy="758705"/>
          </a:xfrm>
        </p:spPr>
        <p:txBody>
          <a:bodyPr>
            <a:noAutofit/>
          </a:bodyPr>
          <a:lstStyle/>
          <a:p>
            <a:pPr algn="l"/>
            <a:r>
              <a:rPr lang="en-US" b="1" dirty="0">
                <a:solidFill>
                  <a:schemeClr val="accent1">
                    <a:lumMod val="50000"/>
                  </a:schemeClr>
                </a:solidFill>
              </a:rPr>
              <a:t>Introduction </a:t>
            </a:r>
          </a:p>
        </p:txBody>
      </p:sp>
      <p:sp>
        <p:nvSpPr>
          <p:cNvPr id="10" name="Content Placeholder 4">
            <a:extLst>
              <a:ext uri="{FF2B5EF4-FFF2-40B4-BE49-F238E27FC236}">
                <a16:creationId xmlns:a16="http://schemas.microsoft.com/office/drawing/2014/main" id="{86E09E7C-55A4-A146-EDDB-8B30EF02DAFE}"/>
              </a:ext>
            </a:extLst>
          </p:cNvPr>
          <p:cNvSpPr>
            <a:spLocks noGrp="1"/>
          </p:cNvSpPr>
          <p:nvPr>
            <p:ph idx="1"/>
          </p:nvPr>
        </p:nvSpPr>
        <p:spPr>
          <a:xfrm>
            <a:off x="1162595" y="1956882"/>
            <a:ext cx="10762705" cy="4253418"/>
          </a:xfrm>
        </p:spPr>
        <p:txBody>
          <a:bodyPr>
            <a:normAutofit/>
          </a:bodyPr>
          <a:lstStyle/>
          <a:p>
            <a:pPr>
              <a:buFont typeface="Courier New" panose="02070309020205020404" pitchFamily="49" charset="0"/>
              <a:buChar char="o"/>
            </a:pPr>
            <a:r>
              <a:rPr lang="en-US" sz="4800" dirty="0">
                <a:latin typeface="+mj-lt"/>
              </a:rPr>
              <a:t> What is Force Account (FA):</a:t>
            </a:r>
          </a:p>
          <a:p>
            <a:pPr lvl="2">
              <a:buFont typeface="Wingdings" panose="05000000000000000000" pitchFamily="2" charset="2"/>
              <a:buChar char="§"/>
            </a:pPr>
            <a:r>
              <a:rPr lang="en-US" sz="4000" dirty="0">
                <a:latin typeface="+mj-lt"/>
              </a:rPr>
              <a:t> </a:t>
            </a:r>
            <a:r>
              <a:rPr lang="en-US" sz="3600" dirty="0">
                <a:latin typeface="+mj-lt"/>
              </a:rPr>
              <a:t>A public agency to utilize its own workforce </a:t>
            </a:r>
            <a:endParaRPr lang="en-US" sz="4000" dirty="0">
              <a:latin typeface="+mj-lt"/>
            </a:endParaRPr>
          </a:p>
          <a:p>
            <a:pPr>
              <a:buFont typeface="Courier New" panose="02070309020205020404" pitchFamily="49" charset="0"/>
              <a:buChar char="o"/>
            </a:pPr>
            <a:r>
              <a:rPr lang="en-US" sz="4800" dirty="0">
                <a:latin typeface="+mj-lt"/>
              </a:rPr>
              <a:t> Why do Grant Recipients use it?  </a:t>
            </a:r>
          </a:p>
          <a:p>
            <a:pPr lvl="2">
              <a:buFont typeface="Wingdings" panose="05000000000000000000" pitchFamily="2" charset="2"/>
              <a:buChar char="§"/>
            </a:pPr>
            <a:r>
              <a:rPr lang="en-US" sz="4000" dirty="0">
                <a:latin typeface="+mj-lt"/>
              </a:rPr>
              <a:t> </a:t>
            </a:r>
            <a:r>
              <a:rPr lang="en-US" sz="3600" dirty="0">
                <a:latin typeface="+mj-lt"/>
              </a:rPr>
              <a:t>Mainly used for construction work as a cost saving measure</a:t>
            </a:r>
          </a:p>
        </p:txBody>
      </p:sp>
      <p:pic>
        <p:nvPicPr>
          <p:cNvPr id="13" name="Video 12">
            <a:hlinkClick r:id="" action="ppaction://media"/>
            <a:extLst>
              <a:ext uri="{FF2B5EF4-FFF2-40B4-BE49-F238E27FC236}">
                <a16:creationId xmlns:a16="http://schemas.microsoft.com/office/drawing/2014/main" id="{2855D989-987F-F664-4FB1-C5EBDAFF46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509828" y="6442528"/>
            <a:ext cx="415471" cy="415471"/>
          </a:xfrm>
          <a:prstGeom prst="ellipse">
            <a:avLst/>
          </a:prstGeom>
        </p:spPr>
      </p:pic>
    </p:spTree>
    <p:extLst>
      <p:ext uri="{BB962C8B-B14F-4D97-AF65-F5344CB8AC3E}">
        <p14:creationId xmlns:p14="http://schemas.microsoft.com/office/powerpoint/2010/main" val="3020432092"/>
      </p:ext>
    </p:extLst>
  </p:cSld>
  <p:clrMapOvr>
    <a:masterClrMapping/>
  </p:clrMapOvr>
  <mc:AlternateContent xmlns:mc="http://schemas.openxmlformats.org/markup-compatibility/2006" xmlns:p14="http://schemas.microsoft.com/office/powerpoint/2010/main">
    <mc:Choice Requires="p14">
      <p:transition spd="slow" p14:dur="2000" advTm="53647"/>
    </mc:Choice>
    <mc:Fallback xmlns="">
      <p:transition spd="slow" advTm="5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FD672-A439-E268-4F49-A45EC6B7CCE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F5BAFCD-74B4-8A4B-713A-2A524D7E8C0D}"/>
              </a:ext>
            </a:extLst>
          </p:cNvPr>
          <p:cNvSpPr txBox="1">
            <a:spLocks/>
          </p:cNvSpPr>
          <p:nvPr/>
        </p:nvSpPr>
        <p:spPr>
          <a:xfrm>
            <a:off x="1019664" y="737616"/>
            <a:ext cx="9981221" cy="822960"/>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Disadvantages </a:t>
            </a:r>
            <a:endParaRPr lang="en-US" dirty="0"/>
          </a:p>
        </p:txBody>
      </p:sp>
      <p:sp>
        <p:nvSpPr>
          <p:cNvPr id="7" name="Content Placeholder 4">
            <a:extLst>
              <a:ext uri="{FF2B5EF4-FFF2-40B4-BE49-F238E27FC236}">
                <a16:creationId xmlns:a16="http://schemas.microsoft.com/office/drawing/2014/main" id="{58B77366-31F4-1502-7256-95F2933BA9C5}"/>
              </a:ext>
            </a:extLst>
          </p:cNvPr>
          <p:cNvSpPr>
            <a:spLocks noGrp="1"/>
          </p:cNvSpPr>
          <p:nvPr>
            <p:ph idx="1"/>
          </p:nvPr>
        </p:nvSpPr>
        <p:spPr>
          <a:xfrm>
            <a:off x="1155700" y="2044699"/>
            <a:ext cx="9845185" cy="3543301"/>
          </a:xfrm>
        </p:spPr>
        <p:txBody>
          <a:bodyPr>
            <a:normAutofit/>
          </a:bodyPr>
          <a:lstStyle/>
          <a:p>
            <a:pPr>
              <a:buFont typeface="Courier New" panose="02070309020205020404" pitchFamily="49" charset="0"/>
              <a:buChar char="o"/>
            </a:pPr>
            <a:r>
              <a:rPr lang="en-US" sz="4400" dirty="0">
                <a:latin typeface="+mj-lt"/>
              </a:rPr>
              <a:t> The Grant Recipient is solely responsible for the project’s success</a:t>
            </a:r>
          </a:p>
          <a:p>
            <a:pPr lvl="1">
              <a:buFont typeface="Wingdings" panose="05000000000000000000" pitchFamily="2" charset="2"/>
              <a:buChar char="§"/>
            </a:pPr>
            <a:r>
              <a:rPr lang="en-US" sz="4200" dirty="0">
                <a:latin typeface="+mj-lt"/>
              </a:rPr>
              <a:t> Risks of slower construction and lack of warranties </a:t>
            </a:r>
          </a:p>
          <a:p>
            <a:pPr>
              <a:buFont typeface="Courier New" panose="02070309020205020404" pitchFamily="49" charset="0"/>
              <a:buChar char="o"/>
            </a:pPr>
            <a:r>
              <a:rPr lang="en-US" sz="4400" dirty="0">
                <a:latin typeface="+mj-lt"/>
              </a:rPr>
              <a:t> Complex record-keeping requirements </a:t>
            </a:r>
          </a:p>
        </p:txBody>
      </p:sp>
      <p:pic>
        <p:nvPicPr>
          <p:cNvPr id="12" name="Audio 11">
            <a:hlinkClick r:id="" action="ppaction://media"/>
            <a:extLst>
              <a:ext uri="{FF2B5EF4-FFF2-40B4-BE49-F238E27FC236}">
                <a16:creationId xmlns:a16="http://schemas.microsoft.com/office/drawing/2014/main" id="{09BDB654-76F7-23AD-332C-2D6CB3C437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282271"/>
      </p:ext>
    </p:extLst>
  </p:cSld>
  <p:clrMapOvr>
    <a:masterClrMapping/>
  </p:clrMapOvr>
  <mc:AlternateContent xmlns:mc="http://schemas.openxmlformats.org/markup-compatibility/2006" xmlns:p14="http://schemas.microsoft.com/office/powerpoint/2010/main">
    <mc:Choice Requires="p14">
      <p:transition spd="slow" p14:dur="2000" advTm="42013"/>
    </mc:Choice>
    <mc:Fallback xmlns="">
      <p:transition spd="slow" advTm="4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AA8D-A8F6-D2F3-880F-5E45B08E740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B04E2B-1CED-99A9-A6DB-EA9321D3B8D3}"/>
              </a:ext>
            </a:extLst>
          </p:cNvPr>
          <p:cNvSpPr>
            <a:spLocks noGrp="1"/>
          </p:cNvSpPr>
          <p:nvPr>
            <p:ph type="title"/>
          </p:nvPr>
        </p:nvSpPr>
        <p:spPr>
          <a:xfrm>
            <a:off x="1155700" y="817742"/>
            <a:ext cx="10031411" cy="758705"/>
          </a:xfrm>
        </p:spPr>
        <p:txBody>
          <a:bodyPr>
            <a:noAutofit/>
          </a:bodyPr>
          <a:lstStyle/>
          <a:p>
            <a:pPr algn="l"/>
            <a:r>
              <a:rPr lang="en-US" b="1" dirty="0">
                <a:solidFill>
                  <a:schemeClr val="accent1">
                    <a:lumMod val="50000"/>
                  </a:schemeClr>
                </a:solidFill>
              </a:rPr>
              <a:t>Contractors vs. Employees</a:t>
            </a:r>
          </a:p>
        </p:txBody>
      </p:sp>
      <p:sp>
        <p:nvSpPr>
          <p:cNvPr id="5" name="Content Placeholder 4">
            <a:extLst>
              <a:ext uri="{FF2B5EF4-FFF2-40B4-BE49-F238E27FC236}">
                <a16:creationId xmlns:a16="http://schemas.microsoft.com/office/drawing/2014/main" id="{EB874B9C-92F3-8F9A-EDC7-57C12634710B}"/>
              </a:ext>
            </a:extLst>
          </p:cNvPr>
          <p:cNvSpPr>
            <a:spLocks noGrp="1"/>
          </p:cNvSpPr>
          <p:nvPr>
            <p:ph idx="1"/>
          </p:nvPr>
        </p:nvSpPr>
        <p:spPr>
          <a:xfrm>
            <a:off x="1155700" y="1966084"/>
            <a:ext cx="11036300" cy="4327427"/>
          </a:xfrm>
        </p:spPr>
        <p:txBody>
          <a:bodyPr>
            <a:noAutofit/>
          </a:bodyPr>
          <a:lstStyle/>
          <a:p>
            <a:pPr>
              <a:buFont typeface="Courier New" panose="02070309020205020404" pitchFamily="49" charset="0"/>
              <a:buChar char="o"/>
            </a:pPr>
            <a:r>
              <a:rPr lang="en-US" sz="3600" dirty="0">
                <a:latin typeface="+mj-lt"/>
              </a:rPr>
              <a:t> </a:t>
            </a:r>
            <a:r>
              <a:rPr lang="en-US" sz="4000" dirty="0">
                <a:latin typeface="+mj-lt"/>
              </a:rPr>
              <a:t>Importance of employee status</a:t>
            </a:r>
            <a:endParaRPr lang="en-US" sz="3600" dirty="0">
              <a:latin typeface="+mj-lt"/>
            </a:endParaRPr>
          </a:p>
          <a:p>
            <a:pPr lvl="3">
              <a:buFont typeface="Wingdings" panose="05000000000000000000" pitchFamily="2" charset="2"/>
              <a:buChar char="§"/>
            </a:pPr>
            <a:r>
              <a:rPr lang="en-US" sz="3600" dirty="0">
                <a:latin typeface="+mj-lt"/>
              </a:rPr>
              <a:t> W2 – Eligible for FA</a:t>
            </a:r>
          </a:p>
          <a:p>
            <a:pPr lvl="3">
              <a:buFont typeface="Wingdings" panose="05000000000000000000" pitchFamily="2" charset="2"/>
              <a:buChar char="§"/>
            </a:pPr>
            <a:r>
              <a:rPr lang="en-US" sz="3600" dirty="0">
                <a:latin typeface="+mj-lt"/>
              </a:rPr>
              <a:t> 1099 – Not eligible for FA</a:t>
            </a:r>
          </a:p>
          <a:p>
            <a:pPr>
              <a:buFont typeface="Courier New" panose="02070309020205020404" pitchFamily="49" charset="0"/>
              <a:buChar char="o"/>
            </a:pPr>
            <a:r>
              <a:rPr lang="en-US" sz="3600" dirty="0">
                <a:latin typeface="+mj-lt"/>
              </a:rPr>
              <a:t> </a:t>
            </a:r>
            <a:r>
              <a:rPr lang="en-US" sz="4000" dirty="0">
                <a:latin typeface="+mj-lt"/>
              </a:rPr>
              <a:t>Infrequent use of FA </a:t>
            </a:r>
            <a:endParaRPr lang="en-US" sz="3600" dirty="0">
              <a:latin typeface="+mj-lt"/>
            </a:endParaRPr>
          </a:p>
          <a:p>
            <a:pPr lvl="2">
              <a:buFont typeface="Wingdings" panose="05000000000000000000" pitchFamily="2" charset="2"/>
              <a:buChar char="§"/>
            </a:pPr>
            <a:r>
              <a:rPr lang="en-US" sz="3600" dirty="0">
                <a:latin typeface="+mj-lt"/>
              </a:rPr>
              <a:t> Temporary employees </a:t>
            </a:r>
            <a:r>
              <a:rPr lang="en-US" sz="3600" b="1" dirty="0">
                <a:solidFill>
                  <a:schemeClr val="accent2">
                    <a:lumMod val="75000"/>
                  </a:schemeClr>
                </a:solidFill>
                <a:latin typeface="+mj-lt"/>
              </a:rPr>
              <a:t>hired</a:t>
            </a:r>
            <a:r>
              <a:rPr lang="en-US" sz="3600" dirty="0">
                <a:latin typeface="+mj-lt"/>
              </a:rPr>
              <a:t>, not simply contracted </a:t>
            </a:r>
          </a:p>
          <a:p>
            <a:pPr lvl="2">
              <a:buFont typeface="Wingdings" panose="05000000000000000000" pitchFamily="2" charset="2"/>
              <a:buChar char="§"/>
            </a:pPr>
            <a:r>
              <a:rPr lang="en-US" sz="3600" dirty="0">
                <a:latin typeface="+mj-lt"/>
              </a:rPr>
              <a:t> Use of another public entity employees </a:t>
            </a:r>
          </a:p>
          <a:p>
            <a:pPr marL="0" indent="0">
              <a:buNone/>
            </a:pPr>
            <a:endParaRPr lang="en-US" sz="3600" dirty="0">
              <a:latin typeface="+mj-lt"/>
            </a:endParaRPr>
          </a:p>
        </p:txBody>
      </p:sp>
      <p:pic>
        <p:nvPicPr>
          <p:cNvPr id="1028" name="Picture 4" descr="Un Vistazo de Cerca | Internal Revenue Service">
            <a:extLst>
              <a:ext uri="{FF2B5EF4-FFF2-40B4-BE49-F238E27FC236}">
                <a16:creationId xmlns:a16="http://schemas.microsoft.com/office/drawing/2014/main" id="{6BC31627-AD6A-998C-0234-0A4A91EFE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528" y="2374899"/>
            <a:ext cx="3379672" cy="17040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Audio 10">
            <a:hlinkClick r:id="" action="ppaction://media"/>
            <a:extLst>
              <a:ext uri="{FF2B5EF4-FFF2-40B4-BE49-F238E27FC236}">
                <a16:creationId xmlns:a16="http://schemas.microsoft.com/office/drawing/2014/main" id="{0ADDD3EF-A769-E9CB-E769-1E24F5C5FA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5940629"/>
      </p:ext>
    </p:extLst>
  </p:cSld>
  <p:clrMapOvr>
    <a:masterClrMapping/>
  </p:clrMapOvr>
  <mc:AlternateContent xmlns:mc="http://schemas.openxmlformats.org/markup-compatibility/2006" xmlns:p14="http://schemas.microsoft.com/office/powerpoint/2010/main">
    <mc:Choice Requires="p14">
      <p:transition spd="slow" p14:dur="2000" advTm="66734"/>
    </mc:Choice>
    <mc:Fallback xmlns="">
      <p:transition spd="slow" advTm="6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4EB673-B26C-9DBA-876A-1F58946BFAC5}"/>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B4C5232-A224-19E9-CAE4-B67A9838DE61}"/>
              </a:ext>
            </a:extLst>
          </p:cNvPr>
          <p:cNvSpPr txBox="1">
            <a:spLocks/>
          </p:cNvSpPr>
          <p:nvPr/>
        </p:nvSpPr>
        <p:spPr>
          <a:xfrm>
            <a:off x="4974771" y="634946"/>
            <a:ext cx="6574972"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b="1" dirty="0">
                <a:solidFill>
                  <a:schemeClr val="accent2">
                    <a:lumMod val="75000"/>
                  </a:schemeClr>
                </a:solidFill>
              </a:rPr>
              <a:t>Requesting approval </a:t>
            </a:r>
            <a:endParaRPr lang="en-US" dirty="0">
              <a:solidFill>
                <a:schemeClr val="accent2">
                  <a:lumMod val="75000"/>
                </a:schemeClr>
              </a:solidFill>
            </a:endParaRPr>
          </a:p>
        </p:txBody>
      </p:sp>
      <p:pic>
        <p:nvPicPr>
          <p:cNvPr id="2" name="Picture 2" descr="Business People Employee Vector Hd Images, Set Of Vector Employee ...">
            <a:extLst>
              <a:ext uri="{FF2B5EF4-FFF2-40B4-BE49-F238E27FC236}">
                <a16:creationId xmlns:a16="http://schemas.microsoft.com/office/drawing/2014/main" id="{AB6811B7-D588-5E85-14C8-BBEA0B4C97B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2257" y="1428342"/>
            <a:ext cx="4001315" cy="4001315"/>
          </a:xfrm>
          <a:prstGeom prst="rect">
            <a:avLst/>
          </a:prstGeom>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25AF2157-7861-9B4E-906D-6A5A7A9C3172}"/>
              </a:ext>
            </a:extLst>
          </p:cNvPr>
          <p:cNvSpPr>
            <a:spLocks noGrp="1"/>
          </p:cNvSpPr>
          <p:nvPr>
            <p:ph idx="1"/>
          </p:nvPr>
        </p:nvSpPr>
        <p:spPr>
          <a:xfrm>
            <a:off x="4974770" y="2198914"/>
            <a:ext cx="6220100" cy="2895600"/>
          </a:xfrm>
        </p:spPr>
        <p:txBody>
          <a:bodyPr vert="horz" lIns="0" tIns="45720" rIns="0" bIns="45720" rtlCol="0">
            <a:normAutofit/>
          </a:bodyPr>
          <a:lstStyle/>
          <a:p>
            <a:pPr>
              <a:buFont typeface="Calibri" panose="020F0502020204030204" pitchFamily="34" charset="0"/>
              <a:buChar char="o"/>
            </a:pPr>
            <a:r>
              <a:rPr lang="en-US" sz="3600" dirty="0"/>
              <a:t> Two ways to request FA:</a:t>
            </a:r>
          </a:p>
          <a:p>
            <a:pPr lvl="1">
              <a:buFont typeface="Wingdings" panose="05000000000000000000" pitchFamily="2" charset="2"/>
              <a:buChar char="§"/>
            </a:pPr>
            <a:r>
              <a:rPr lang="en-US" sz="3200" dirty="0"/>
              <a:t> At the time of the application</a:t>
            </a:r>
            <a:endParaRPr lang="en-US" sz="2400" dirty="0"/>
          </a:p>
          <a:p>
            <a:pPr lvl="1">
              <a:buFont typeface="Wingdings" panose="05000000000000000000" pitchFamily="2" charset="2"/>
              <a:buChar char="§"/>
            </a:pPr>
            <a:r>
              <a:rPr lang="en-US" sz="3200" dirty="0"/>
              <a:t> During the life of the grant agreement</a:t>
            </a:r>
          </a:p>
          <a:p>
            <a:pPr marL="201168" lvl="1" indent="0">
              <a:buNone/>
            </a:pPr>
            <a:r>
              <a:rPr lang="en-US" sz="2400" dirty="0"/>
              <a:t>Either stage requires the A808- Request to Use Force Account Labor</a:t>
            </a:r>
          </a:p>
          <a:p>
            <a:pPr marL="201168" lvl="1" indent="0">
              <a:buNone/>
            </a:pPr>
            <a:endParaRPr lang="en-US" sz="2400" dirty="0"/>
          </a:p>
        </p:txBody>
      </p:sp>
      <p:sp>
        <p:nvSpPr>
          <p:cNvPr id="17" name="Rectangle 16">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AF24D5D1-32F9-AC92-3C19-A6F55F854A70}"/>
              </a:ext>
            </a:extLst>
          </p:cNvPr>
          <p:cNvSpPr txBox="1"/>
          <p:nvPr/>
        </p:nvSpPr>
        <p:spPr>
          <a:xfrm>
            <a:off x="87085" y="5741315"/>
            <a:ext cx="12017829" cy="369332"/>
          </a:xfrm>
          <a:prstGeom prst="rect">
            <a:avLst/>
          </a:prstGeom>
          <a:solidFill>
            <a:schemeClr val="bg2"/>
          </a:solidFill>
        </p:spPr>
        <p:txBody>
          <a:bodyPr wrap="square">
            <a:spAutoFit/>
          </a:bodyPr>
          <a:lstStyle/>
          <a:p>
            <a:pPr marL="201168" lvl="1" indent="0" algn="ctr">
              <a:buNone/>
            </a:pPr>
            <a:r>
              <a:rPr lang="en-US" sz="1800" b="1" dirty="0"/>
              <a:t>If the Grant Recipient is using Force Account to self-administer the grant, the assigned administrator must be Certified. </a:t>
            </a:r>
          </a:p>
        </p:txBody>
      </p:sp>
      <p:pic>
        <p:nvPicPr>
          <p:cNvPr id="9" name="Audio 8">
            <a:hlinkClick r:id="" action="ppaction://media"/>
            <a:extLst>
              <a:ext uri="{FF2B5EF4-FFF2-40B4-BE49-F238E27FC236}">
                <a16:creationId xmlns:a16="http://schemas.microsoft.com/office/drawing/2014/main" id="{C949F1FF-CB11-66A2-45B8-52DCDDE984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5271759"/>
      </p:ext>
    </p:extLst>
  </p:cSld>
  <p:clrMapOvr>
    <a:masterClrMapping/>
  </p:clrMapOvr>
  <mc:AlternateContent xmlns:mc="http://schemas.openxmlformats.org/markup-compatibility/2006" xmlns:p14="http://schemas.microsoft.com/office/powerpoint/2010/main">
    <mc:Choice Requires="p14">
      <p:transition spd="slow" p14:dur="2000" advTm="56127"/>
    </mc:Choice>
    <mc:Fallback xmlns="">
      <p:transition spd="slow" advTm="5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C8E8-4501-C2F7-7250-F23206D86B07}"/>
              </a:ext>
            </a:extLst>
          </p:cNvPr>
          <p:cNvSpPr>
            <a:spLocks noGrp="1"/>
          </p:cNvSpPr>
          <p:nvPr>
            <p:ph type="title"/>
          </p:nvPr>
        </p:nvSpPr>
        <p:spPr/>
        <p:txBody>
          <a:bodyPr/>
          <a:lstStyle/>
          <a:p>
            <a:r>
              <a:rPr lang="en-US" b="1" dirty="0">
                <a:solidFill>
                  <a:schemeClr val="accent2">
                    <a:lumMod val="75000"/>
                  </a:schemeClr>
                </a:solidFill>
              </a:rPr>
              <a:t>Form A808-Request to Use Force Account </a:t>
            </a:r>
          </a:p>
        </p:txBody>
      </p:sp>
      <p:pic>
        <p:nvPicPr>
          <p:cNvPr id="4" name="Picture 3">
            <a:extLst>
              <a:ext uri="{FF2B5EF4-FFF2-40B4-BE49-F238E27FC236}">
                <a16:creationId xmlns:a16="http://schemas.microsoft.com/office/drawing/2014/main" id="{9E5EE7C8-06C1-5287-BECE-DCC431D4B679}"/>
              </a:ext>
            </a:extLst>
          </p:cNvPr>
          <p:cNvPicPr>
            <a:picLocks noChangeAspect="1"/>
          </p:cNvPicPr>
          <p:nvPr/>
        </p:nvPicPr>
        <p:blipFill>
          <a:blip r:embed="rId5"/>
          <a:stretch>
            <a:fillRect/>
          </a:stretch>
        </p:blipFill>
        <p:spPr>
          <a:xfrm>
            <a:off x="7628708" y="1648185"/>
            <a:ext cx="4228699" cy="4551502"/>
          </a:xfrm>
          <a:prstGeom prst="rect">
            <a:avLst/>
          </a:prstGeom>
        </p:spPr>
      </p:pic>
      <p:sp>
        <p:nvSpPr>
          <p:cNvPr id="5" name="Content Placeholder 4">
            <a:extLst>
              <a:ext uri="{FF2B5EF4-FFF2-40B4-BE49-F238E27FC236}">
                <a16:creationId xmlns:a16="http://schemas.microsoft.com/office/drawing/2014/main" id="{4372CF62-A22A-2F19-1205-4F5DEE5F0B24}"/>
              </a:ext>
            </a:extLst>
          </p:cNvPr>
          <p:cNvSpPr>
            <a:spLocks noGrp="1"/>
          </p:cNvSpPr>
          <p:nvPr>
            <p:ph idx="1"/>
          </p:nvPr>
        </p:nvSpPr>
        <p:spPr>
          <a:xfrm>
            <a:off x="1097280" y="1908148"/>
            <a:ext cx="6207037" cy="3765649"/>
          </a:xfrm>
        </p:spPr>
        <p:txBody>
          <a:bodyPr vert="horz" lIns="0" tIns="45720" rIns="0" bIns="45720" rtlCol="0">
            <a:normAutofit/>
          </a:bodyPr>
          <a:lstStyle/>
          <a:p>
            <a:pPr>
              <a:buFont typeface="Calibri" panose="020F0502020204030204" pitchFamily="34" charset="0"/>
              <a:buChar char="o"/>
            </a:pPr>
            <a:r>
              <a:rPr lang="en-US" sz="4400" dirty="0"/>
              <a:t> </a:t>
            </a:r>
            <a:r>
              <a:rPr lang="en-US" sz="3600" dirty="0"/>
              <a:t>When completing the form: </a:t>
            </a:r>
            <a:endParaRPr lang="en-US" sz="4400" dirty="0"/>
          </a:p>
          <a:p>
            <a:pPr lvl="2">
              <a:buFont typeface="Wingdings" panose="05000000000000000000" pitchFamily="2" charset="2"/>
              <a:buChar char="§"/>
            </a:pPr>
            <a:r>
              <a:rPr lang="en-US" sz="2800" dirty="0"/>
              <a:t>Explain what the FA is for</a:t>
            </a:r>
          </a:p>
          <a:p>
            <a:pPr lvl="2">
              <a:buFont typeface="Wingdings" panose="05000000000000000000" pitchFamily="2" charset="2"/>
              <a:buChar char="§"/>
            </a:pPr>
            <a:r>
              <a:rPr lang="en-US" sz="2800" dirty="0"/>
              <a:t>Justification for doing so</a:t>
            </a:r>
          </a:p>
          <a:p>
            <a:pPr lvl="2">
              <a:buFont typeface="Wingdings" panose="05000000000000000000" pitchFamily="2" charset="2"/>
              <a:buChar char="§"/>
            </a:pPr>
            <a:r>
              <a:rPr lang="en-US" sz="2800" dirty="0"/>
              <a:t>Explanation of previous experience </a:t>
            </a:r>
          </a:p>
          <a:p>
            <a:pPr lvl="2">
              <a:buFont typeface="Wingdings" panose="05000000000000000000" pitchFamily="2" charset="2"/>
              <a:buChar char="§"/>
            </a:pPr>
            <a:r>
              <a:rPr lang="en-US" sz="2800" dirty="0"/>
              <a:t>Provide type of labor, material and equipment </a:t>
            </a:r>
          </a:p>
          <a:p>
            <a:pPr lvl="2">
              <a:buFont typeface="Wingdings" panose="05000000000000000000" pitchFamily="2" charset="2"/>
              <a:buChar char="§"/>
            </a:pPr>
            <a:r>
              <a:rPr lang="en-US" sz="2800" dirty="0"/>
              <a:t>List of persons needed to perform the work </a:t>
            </a:r>
          </a:p>
        </p:txBody>
      </p:sp>
      <p:pic>
        <p:nvPicPr>
          <p:cNvPr id="6" name="Picture 5">
            <a:extLst>
              <a:ext uri="{FF2B5EF4-FFF2-40B4-BE49-F238E27FC236}">
                <a16:creationId xmlns:a16="http://schemas.microsoft.com/office/drawing/2014/main" id="{2529369B-8ADD-959C-2606-8E868D433A03}"/>
              </a:ext>
            </a:extLst>
          </p:cNvPr>
          <p:cNvPicPr>
            <a:picLocks noChangeAspect="1"/>
          </p:cNvPicPr>
          <p:nvPr/>
        </p:nvPicPr>
        <p:blipFill rotWithShape="1">
          <a:blip r:embed="rId6"/>
          <a:srcRect b="57963"/>
          <a:stretch/>
        </p:blipFill>
        <p:spPr>
          <a:xfrm>
            <a:off x="8843553" y="5525515"/>
            <a:ext cx="3135207" cy="1106997"/>
          </a:xfrm>
          <a:prstGeom prst="rect">
            <a:avLst/>
          </a:prstGeom>
          <a:ln>
            <a:solidFill>
              <a:schemeClr val="bg1">
                <a:lumMod val="85000"/>
              </a:schemeClr>
            </a:solidFill>
          </a:ln>
        </p:spPr>
      </p:pic>
      <p:pic>
        <p:nvPicPr>
          <p:cNvPr id="10" name="Audio 9">
            <a:hlinkClick r:id="" action="ppaction://media"/>
            <a:extLst>
              <a:ext uri="{FF2B5EF4-FFF2-40B4-BE49-F238E27FC236}">
                <a16:creationId xmlns:a16="http://schemas.microsoft.com/office/drawing/2014/main" id="{C64239DD-5F85-BE42-079A-FAEFD83161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4544567"/>
      </p:ext>
    </p:extLst>
  </p:cSld>
  <p:clrMapOvr>
    <a:masterClrMapping/>
  </p:clrMapOvr>
  <mc:AlternateContent xmlns:mc="http://schemas.openxmlformats.org/markup-compatibility/2006" xmlns:p14="http://schemas.microsoft.com/office/powerpoint/2010/main">
    <mc:Choice Requires="p14">
      <p:transition spd="slow" p14:dur="2000" advTm="31817"/>
    </mc:Choice>
    <mc:Fallback xmlns="">
      <p:transition spd="slow" advTm="31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D657-28E5-D3A6-78A1-F1D30EF91F90}"/>
              </a:ext>
            </a:extLst>
          </p:cNvPr>
          <p:cNvSpPr>
            <a:spLocks noGrp="1"/>
          </p:cNvSpPr>
          <p:nvPr>
            <p:ph type="title"/>
          </p:nvPr>
        </p:nvSpPr>
        <p:spPr/>
        <p:txBody>
          <a:bodyPr>
            <a:normAutofit/>
          </a:bodyPr>
          <a:lstStyle/>
          <a:p>
            <a:r>
              <a:rPr lang="en-US" b="1" dirty="0">
                <a:solidFill>
                  <a:schemeClr val="accent2">
                    <a:lumMod val="75000"/>
                  </a:schemeClr>
                </a:solidFill>
              </a:rPr>
              <a:t>Form A800-Force Account Timesheet </a:t>
            </a:r>
          </a:p>
        </p:txBody>
      </p:sp>
      <p:sp>
        <p:nvSpPr>
          <p:cNvPr id="4" name="Content Placeholder 4">
            <a:extLst>
              <a:ext uri="{FF2B5EF4-FFF2-40B4-BE49-F238E27FC236}">
                <a16:creationId xmlns:a16="http://schemas.microsoft.com/office/drawing/2014/main" id="{B649EDCD-2C95-9026-C970-38AD1D6E5A6A}"/>
              </a:ext>
            </a:extLst>
          </p:cNvPr>
          <p:cNvSpPr>
            <a:spLocks noGrp="1"/>
          </p:cNvSpPr>
          <p:nvPr>
            <p:ph idx="1"/>
          </p:nvPr>
        </p:nvSpPr>
        <p:spPr>
          <a:xfrm>
            <a:off x="1217261" y="1779557"/>
            <a:ext cx="9444446" cy="1993744"/>
          </a:xfrm>
        </p:spPr>
        <p:txBody>
          <a:bodyPr vert="horz" lIns="0" tIns="45720" rIns="0" bIns="45720" rtlCol="0">
            <a:normAutofit/>
          </a:bodyPr>
          <a:lstStyle/>
          <a:p>
            <a:pPr>
              <a:buFont typeface="Calibri" panose="020F0502020204030204" pitchFamily="34" charset="0"/>
              <a:buChar char="o"/>
            </a:pPr>
            <a:r>
              <a:rPr lang="en-US" sz="2600" dirty="0"/>
              <a:t> Use Force Account Time Sheet (A800) form for grant or match funds</a:t>
            </a:r>
          </a:p>
          <a:p>
            <a:pPr lvl="1">
              <a:buFont typeface="Wingdings" panose="05000000000000000000" pitchFamily="2" charset="2"/>
              <a:buChar char="§"/>
            </a:pPr>
            <a:r>
              <a:rPr lang="en-US" sz="2400" dirty="0"/>
              <a:t> Document eligible hourly cost for employees and equipment</a:t>
            </a:r>
          </a:p>
          <a:p>
            <a:pPr lvl="1">
              <a:buFont typeface="Wingdings" panose="05000000000000000000" pitchFamily="2" charset="2"/>
              <a:buChar char="§"/>
            </a:pPr>
            <a:r>
              <a:rPr lang="en-US" sz="2400" dirty="0"/>
              <a:t> Form may be updated if additional personnel or equipment is added</a:t>
            </a:r>
          </a:p>
          <a:p>
            <a:pPr lvl="1">
              <a:buFont typeface="Wingdings" panose="05000000000000000000" pitchFamily="2" charset="2"/>
              <a:buChar char="§"/>
            </a:pPr>
            <a:r>
              <a:rPr lang="en-US" sz="2400" dirty="0"/>
              <a:t> Cost not listed will not be reimbursed    </a:t>
            </a:r>
          </a:p>
          <a:p>
            <a:pPr marL="0" indent="0">
              <a:buNone/>
            </a:pPr>
            <a:endParaRPr lang="en-US" sz="2600" dirty="0"/>
          </a:p>
        </p:txBody>
      </p:sp>
      <p:pic>
        <p:nvPicPr>
          <p:cNvPr id="6" name="Picture 5">
            <a:extLst>
              <a:ext uri="{FF2B5EF4-FFF2-40B4-BE49-F238E27FC236}">
                <a16:creationId xmlns:a16="http://schemas.microsoft.com/office/drawing/2014/main" id="{9169CD97-B13F-49DF-D2C0-2B3291AA0942}"/>
              </a:ext>
            </a:extLst>
          </p:cNvPr>
          <p:cNvPicPr>
            <a:picLocks noChangeAspect="1"/>
          </p:cNvPicPr>
          <p:nvPr/>
        </p:nvPicPr>
        <p:blipFill rotWithShape="1">
          <a:blip r:embed="rId5"/>
          <a:srcRect t="6552" b="9117"/>
          <a:stretch/>
        </p:blipFill>
        <p:spPr>
          <a:xfrm>
            <a:off x="424792" y="3815499"/>
            <a:ext cx="7620000" cy="989896"/>
          </a:xfrm>
          <a:prstGeom prst="rect">
            <a:avLst/>
          </a:prstGeom>
        </p:spPr>
      </p:pic>
      <p:sp>
        <p:nvSpPr>
          <p:cNvPr id="9" name="Content Placeholder 4">
            <a:extLst>
              <a:ext uri="{FF2B5EF4-FFF2-40B4-BE49-F238E27FC236}">
                <a16:creationId xmlns:a16="http://schemas.microsoft.com/office/drawing/2014/main" id="{6CBC615E-91E5-89F2-2264-4FA0C5FD8F01}"/>
              </a:ext>
            </a:extLst>
          </p:cNvPr>
          <p:cNvSpPr txBox="1">
            <a:spLocks/>
          </p:cNvSpPr>
          <p:nvPr/>
        </p:nvSpPr>
        <p:spPr>
          <a:xfrm>
            <a:off x="424792" y="3400189"/>
            <a:ext cx="1584938" cy="44334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Font typeface="Calibri" panose="020F0502020204030204" pitchFamily="34" charset="0"/>
              <a:buNone/>
            </a:pPr>
            <a:r>
              <a:rPr lang="en-US" b="1" dirty="0"/>
              <a:t>Personnel</a:t>
            </a:r>
          </a:p>
          <a:p>
            <a:pPr lvl="1">
              <a:spcBef>
                <a:spcPts val="0"/>
              </a:spcBef>
              <a:buSzPct val="100000"/>
            </a:pPr>
            <a:endParaRPr lang="en-US" sz="1400" b="1" dirty="0"/>
          </a:p>
        </p:txBody>
      </p:sp>
      <p:pic>
        <p:nvPicPr>
          <p:cNvPr id="10" name="Picture 9">
            <a:extLst>
              <a:ext uri="{FF2B5EF4-FFF2-40B4-BE49-F238E27FC236}">
                <a16:creationId xmlns:a16="http://schemas.microsoft.com/office/drawing/2014/main" id="{11418E3B-ED25-77FA-3146-2005F2B2FC6F}"/>
              </a:ext>
            </a:extLst>
          </p:cNvPr>
          <p:cNvPicPr>
            <a:picLocks noChangeAspect="1"/>
          </p:cNvPicPr>
          <p:nvPr/>
        </p:nvPicPr>
        <p:blipFill rotWithShape="1">
          <a:blip r:embed="rId6"/>
          <a:srcRect t="2214"/>
          <a:stretch/>
        </p:blipFill>
        <p:spPr>
          <a:xfrm>
            <a:off x="3387634" y="4945867"/>
            <a:ext cx="8534400" cy="1473508"/>
          </a:xfrm>
          <a:prstGeom prst="rect">
            <a:avLst/>
          </a:prstGeom>
        </p:spPr>
      </p:pic>
      <p:sp>
        <p:nvSpPr>
          <p:cNvPr id="11" name="Content Placeholder 4">
            <a:extLst>
              <a:ext uri="{FF2B5EF4-FFF2-40B4-BE49-F238E27FC236}">
                <a16:creationId xmlns:a16="http://schemas.microsoft.com/office/drawing/2014/main" id="{81E1E9A8-9A3E-45A5-DE73-9376D98A9983}"/>
              </a:ext>
            </a:extLst>
          </p:cNvPr>
          <p:cNvSpPr txBox="1">
            <a:spLocks/>
          </p:cNvSpPr>
          <p:nvPr/>
        </p:nvSpPr>
        <p:spPr>
          <a:xfrm>
            <a:off x="10363211" y="4517193"/>
            <a:ext cx="1584938" cy="4433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SzPct val="100000"/>
              <a:buFont typeface="Arial" panose="020B0604020202020204" pitchFamily="34" charset="0"/>
              <a:buNone/>
            </a:pPr>
            <a:r>
              <a:rPr lang="en-US" sz="2000" b="1" dirty="0"/>
              <a:t>Time Sheet</a:t>
            </a:r>
          </a:p>
        </p:txBody>
      </p:sp>
      <p:pic>
        <p:nvPicPr>
          <p:cNvPr id="55" name="Audio 54">
            <a:hlinkClick r:id="" action="ppaction://media"/>
            <a:extLst>
              <a:ext uri="{FF2B5EF4-FFF2-40B4-BE49-F238E27FC236}">
                <a16:creationId xmlns:a16="http://schemas.microsoft.com/office/drawing/2014/main" id="{A626E7F0-BEF7-AAAB-41EB-CB58F669DF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6678584"/>
      </p:ext>
    </p:extLst>
  </p:cSld>
  <p:clrMapOvr>
    <a:masterClrMapping/>
  </p:clrMapOvr>
  <mc:AlternateContent xmlns:mc="http://schemas.openxmlformats.org/markup-compatibility/2006" xmlns:p14="http://schemas.microsoft.com/office/powerpoint/2010/main">
    <mc:Choice Requires="p14">
      <p:transition spd="slow" p14:dur="2000" advTm="39448"/>
    </mc:Choice>
    <mc:Fallback xmlns="">
      <p:transition spd="slow" advTm="3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DBBB-5338-109C-1E0F-B3D504670DAA}"/>
              </a:ext>
            </a:extLst>
          </p:cNvPr>
          <p:cNvSpPr>
            <a:spLocks noGrp="1"/>
          </p:cNvSpPr>
          <p:nvPr>
            <p:ph type="title"/>
          </p:nvPr>
        </p:nvSpPr>
        <p:spPr/>
        <p:txBody>
          <a:bodyPr/>
          <a:lstStyle/>
          <a:p>
            <a:r>
              <a:rPr lang="en-US" dirty="0">
                <a:solidFill>
                  <a:schemeClr val="accent2">
                    <a:lumMod val="75000"/>
                  </a:schemeClr>
                </a:solidFill>
              </a:rPr>
              <a:t>Material and Services Report </a:t>
            </a:r>
          </a:p>
        </p:txBody>
      </p:sp>
      <p:pic>
        <p:nvPicPr>
          <p:cNvPr id="4" name="Picture 3">
            <a:extLst>
              <a:ext uri="{FF2B5EF4-FFF2-40B4-BE49-F238E27FC236}">
                <a16:creationId xmlns:a16="http://schemas.microsoft.com/office/drawing/2014/main" id="{014230FD-0207-B7F3-61C1-3EBF68F0808B}"/>
              </a:ext>
            </a:extLst>
          </p:cNvPr>
          <p:cNvPicPr>
            <a:picLocks noChangeAspect="1"/>
          </p:cNvPicPr>
          <p:nvPr/>
        </p:nvPicPr>
        <p:blipFill rotWithShape="1">
          <a:blip r:embed="rId5"/>
          <a:srcRect r="18058"/>
          <a:stretch/>
        </p:blipFill>
        <p:spPr>
          <a:xfrm>
            <a:off x="930246" y="1884307"/>
            <a:ext cx="7352443" cy="3651123"/>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744B9DB4-375B-1BCA-1FE6-D35F805EBAA1}"/>
              </a:ext>
            </a:extLst>
          </p:cNvPr>
          <p:cNvPicPr>
            <a:picLocks noChangeAspect="1"/>
          </p:cNvPicPr>
          <p:nvPr/>
        </p:nvPicPr>
        <p:blipFill rotWithShape="1">
          <a:blip r:embed="rId6"/>
          <a:srcRect t="17736"/>
          <a:stretch/>
        </p:blipFill>
        <p:spPr>
          <a:xfrm>
            <a:off x="5524710" y="4650394"/>
            <a:ext cx="6429375" cy="1770072"/>
          </a:xfrm>
          <a:prstGeom prst="rect">
            <a:avLst/>
          </a:prstGeom>
          <a:ln>
            <a:solidFill>
              <a:schemeClr val="bg1">
                <a:lumMod val="85000"/>
              </a:schemeClr>
            </a:solidFill>
          </a:ln>
        </p:spPr>
      </p:pic>
      <p:pic>
        <p:nvPicPr>
          <p:cNvPr id="17" name="Audio 16">
            <a:hlinkClick r:id="" action="ppaction://media"/>
            <a:extLst>
              <a:ext uri="{FF2B5EF4-FFF2-40B4-BE49-F238E27FC236}">
                <a16:creationId xmlns:a16="http://schemas.microsoft.com/office/drawing/2014/main" id="{74BEA00D-1A61-6EBF-7207-7A0E6487E6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1605829"/>
      </p:ext>
    </p:extLst>
  </p:cSld>
  <p:clrMapOvr>
    <a:masterClrMapping/>
  </p:clrMapOvr>
  <mc:AlternateContent xmlns:mc="http://schemas.openxmlformats.org/markup-compatibility/2006" xmlns:p14="http://schemas.microsoft.com/office/powerpoint/2010/main">
    <mc:Choice Requires="p14">
      <p:transition spd="slow" p14:dur="2000" advTm="42609"/>
    </mc:Choice>
    <mc:Fallback xmlns="">
      <p:transition spd="slow" advTm="42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806DD-B4E5-BEB1-2F82-230334C3348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5D4CD57-C9CF-C9B3-5755-D7D59757B6F4}"/>
              </a:ext>
            </a:extLst>
          </p:cNvPr>
          <p:cNvSpPr txBox="1">
            <a:spLocks/>
          </p:cNvSpPr>
          <p:nvPr/>
        </p:nvSpPr>
        <p:spPr>
          <a:xfrm>
            <a:off x="1087681" y="858520"/>
            <a:ext cx="9981221" cy="822960"/>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accent1">
                    <a:lumMod val="50000"/>
                  </a:schemeClr>
                </a:solidFill>
              </a:rPr>
              <a:t>Force Account and Materials</a:t>
            </a:r>
            <a:endParaRPr lang="en-US" dirty="0"/>
          </a:p>
        </p:txBody>
      </p:sp>
      <p:sp>
        <p:nvSpPr>
          <p:cNvPr id="13" name="Content Placeholder 4">
            <a:extLst>
              <a:ext uri="{FF2B5EF4-FFF2-40B4-BE49-F238E27FC236}">
                <a16:creationId xmlns:a16="http://schemas.microsoft.com/office/drawing/2014/main" id="{6AAEC5CE-CA72-DA13-4124-8C1CC5E25E9F}"/>
              </a:ext>
            </a:extLst>
          </p:cNvPr>
          <p:cNvSpPr>
            <a:spLocks noGrp="1"/>
          </p:cNvSpPr>
          <p:nvPr>
            <p:ph idx="1"/>
          </p:nvPr>
        </p:nvSpPr>
        <p:spPr>
          <a:xfrm>
            <a:off x="1155700" y="2044699"/>
            <a:ext cx="9845185" cy="3543301"/>
          </a:xfrm>
        </p:spPr>
        <p:txBody>
          <a:bodyPr>
            <a:normAutofit fontScale="92500" lnSpcReduction="10000"/>
          </a:bodyPr>
          <a:lstStyle/>
          <a:p>
            <a:pPr>
              <a:buFont typeface="Courier New" panose="02070309020205020404" pitchFamily="49" charset="0"/>
              <a:buChar char="o"/>
            </a:pPr>
            <a:r>
              <a:rPr lang="en-US" sz="4400" dirty="0">
                <a:latin typeface="+mj-lt"/>
              </a:rPr>
              <a:t> Materials used are eligible cost but must be procured accordingly.</a:t>
            </a:r>
          </a:p>
          <a:p>
            <a:pPr>
              <a:buFont typeface="Courier New" panose="02070309020205020404" pitchFamily="49" charset="0"/>
              <a:buChar char="o"/>
            </a:pPr>
            <a:r>
              <a:rPr lang="en-US" sz="4400" dirty="0">
                <a:latin typeface="+mj-lt"/>
              </a:rPr>
              <a:t> When using materials on hand, must provide original procurement documents. </a:t>
            </a:r>
          </a:p>
          <a:p>
            <a:pPr>
              <a:buFont typeface="Courier New" panose="02070309020205020404" pitchFamily="49" charset="0"/>
              <a:buChar char="o"/>
            </a:pPr>
            <a:r>
              <a:rPr lang="en-US" sz="4400" dirty="0">
                <a:latin typeface="+mj-lt"/>
              </a:rPr>
              <a:t> Must reimburse TDA for materials not installed.</a:t>
            </a:r>
          </a:p>
        </p:txBody>
      </p:sp>
      <p:pic>
        <p:nvPicPr>
          <p:cNvPr id="5" name="Audio 4">
            <a:hlinkClick r:id="" action="ppaction://media"/>
            <a:extLst>
              <a:ext uri="{FF2B5EF4-FFF2-40B4-BE49-F238E27FC236}">
                <a16:creationId xmlns:a16="http://schemas.microsoft.com/office/drawing/2014/main" id="{2107264D-3615-ADF0-BB68-7C52952735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9533461"/>
      </p:ext>
    </p:extLst>
  </p:cSld>
  <p:clrMapOvr>
    <a:masterClrMapping/>
  </p:clrMapOvr>
  <mc:AlternateContent xmlns:mc="http://schemas.openxmlformats.org/markup-compatibility/2006" xmlns:p14="http://schemas.microsoft.com/office/powerpoint/2010/main">
    <mc:Choice Requires="p14">
      <p:transition spd="slow" p14:dur="2000" advTm="59568"/>
    </mc:Choice>
    <mc:Fallback xmlns="">
      <p:transition spd="slow" advTm="59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1820</TotalTime>
  <Words>1805</Words>
  <Application>Microsoft Office PowerPoint</Application>
  <PresentationFormat>Widescreen</PresentationFormat>
  <Paragraphs>119</Paragraphs>
  <Slides>13</Slides>
  <Notes>13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Book Antiqua</vt:lpstr>
      <vt:lpstr>Calibri</vt:lpstr>
      <vt:lpstr>Calibri Light</vt:lpstr>
      <vt:lpstr>Courier New</vt:lpstr>
      <vt:lpstr>Wingdings</vt:lpstr>
      <vt:lpstr>Retrospect</vt:lpstr>
      <vt:lpstr>PowerPoint Presentation</vt:lpstr>
      <vt:lpstr>Introduction </vt:lpstr>
      <vt:lpstr>PowerPoint Presentation</vt:lpstr>
      <vt:lpstr>Contractors vs. Employees</vt:lpstr>
      <vt:lpstr>PowerPoint Presentation</vt:lpstr>
      <vt:lpstr>Form A808-Request to Use Force Account </vt:lpstr>
      <vt:lpstr>Form A800-Force Account Timesheet </vt:lpstr>
      <vt:lpstr>Material and Services Report </vt:lpstr>
      <vt:lpstr>PowerPoint Presentation</vt:lpstr>
      <vt:lpstr>Payments request </vt:lpstr>
      <vt:lpstr>Closing out the Force Account MSR</vt:lpstr>
      <vt:lpstr>Resources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Chardon-Martinez</dc:creator>
  <cp:lastModifiedBy>Jeanette Chardon-Martinez</cp:lastModifiedBy>
  <cp:revision>42</cp:revision>
  <cp:lastPrinted>2024-01-30T19:36:24Z</cp:lastPrinted>
  <dcterms:created xsi:type="dcterms:W3CDTF">2023-10-20T17:07:29Z</dcterms:created>
  <dcterms:modified xsi:type="dcterms:W3CDTF">2025-05-13T18:57:00Z</dcterms:modified>
</cp:coreProperties>
</file>